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 id="214748367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Lst>
  <p:sldSz cy="6858000" cx="12192000"/>
  <p:notesSz cx="6858000" cy="9144000"/>
  <p:embeddedFontLst>
    <p:embeddedFont>
      <p:font typeface="Roboto"/>
      <p:regular r:id="rId68"/>
      <p:bold r:id="rId69"/>
      <p:italic r:id="rId70"/>
      <p:boldItalic r:id="rId71"/>
    </p:embeddedFont>
    <p:embeddedFont>
      <p:font typeface="Open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8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543127-0FE6-468B-9F0F-A2625E6BD032}">
  <a:tblStyle styleId="{F3543127-0FE6-468B-9F0F-A2625E6BD032}"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9"/>
          </a:solidFill>
        </a:fill>
      </a:tcStyle>
    </a:wholeTbl>
    <a:band1H>
      <a:tcTxStyle/>
      <a:tcStyle>
        <a:fill>
          <a:solidFill>
            <a:srgbClr val="CED3F2"/>
          </a:solidFill>
        </a:fill>
      </a:tcStyle>
    </a:band1H>
    <a:band2H>
      <a:tcTxStyle/>
    </a:band2H>
    <a:band1V>
      <a:tcTxStyle/>
      <a:tcStyle>
        <a:fill>
          <a:solidFill>
            <a:srgbClr val="CED3F2"/>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58E18D9C-C2E4-46B7-B41A-DD0102FFB309}"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8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OpenSans-bold.fntdata"/><Relationship Id="rId72" Type="http://schemas.openxmlformats.org/officeDocument/2006/relationships/font" Target="fonts/OpenSans-regular.fntdata"/><Relationship Id="rId31" Type="http://schemas.openxmlformats.org/officeDocument/2006/relationships/slide" Target="slides/slide23.xml"/><Relationship Id="rId75" Type="http://schemas.openxmlformats.org/officeDocument/2006/relationships/font" Target="fonts/OpenSans-boldItalic.fntdata"/><Relationship Id="rId30" Type="http://schemas.openxmlformats.org/officeDocument/2006/relationships/slide" Target="slides/slide22.xml"/><Relationship Id="rId74" Type="http://schemas.openxmlformats.org/officeDocument/2006/relationships/font" Target="fonts/OpenSans-italic.fntdata"/><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font" Target="fonts/Roboto-regular.fntdata"/><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oboto-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arsa.ma/" TargetMode="External"/><Relationship Id="rId3" Type="http://schemas.openxmlformats.org/officeDocument/2006/relationships/hyperlink" Target="https://maroc-diplomatique.net/"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e94af15c5f_1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e94af15c5f_1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g1e94af15c5f_1_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e94af15c5f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e94af15c5f_1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1e94af15c5f_1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e94af15c5f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e94af15c5f_1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g1e94af15c5f_1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e94af15c5f_1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e94af15c5f_1_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1e94af15c5f_1_1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e94af15c5f_1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e94af15c5f_1_2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g1e94af15c5f_1_2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8d0eb9f263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8d0eb9f263_1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g28d0eb9f263_1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e94af15c5f_1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e94af15c5f_1_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g1e94af15c5f_1_2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8d0eb9f263_1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8d0eb9f263_1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g28d0eb9f263_1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e94af15c5f_1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e94af15c5f_1_2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1e94af15c5f_1_2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e94af15c5f_1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e94af15c5f_1_2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g1e94af15c5f_1_2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e94af15c5f_1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e94af15c5f_1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g1e94af15c5f_1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e94af15c5f_1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e94af15c5f_1_2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g1e94af15c5f_1_2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e94af15c5f_1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e94af15c5f_1_1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g1e94af15c5f_1_1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8cabbe5b61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8cabbe5b61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g28cabbe5b61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8ca0a8d002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g28ca0a8d002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8cabbe5b61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8cabbe5b61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g28cabbe5b61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8cdd96a18c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À quels enjeux répond une smart city ?</a:t>
            </a:r>
            <a:endParaRPr/>
          </a:p>
          <a:p>
            <a:pPr indent="0" lvl="0" marL="0" rtl="0" algn="l">
              <a:spcBef>
                <a:spcPts val="0"/>
              </a:spcBef>
              <a:spcAft>
                <a:spcPts val="0"/>
              </a:spcAft>
              <a:buClr>
                <a:schemeClr val="dk1"/>
              </a:buClr>
              <a:buSzPts val="1100"/>
              <a:buFont typeface="Arial"/>
              <a:buNone/>
            </a:pPr>
            <a:r>
              <a:rPr lang="en-US"/>
              <a:t>Pour les collectivités publiques, la smart répond avant tout à 4 enjeux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Environnemental (cadre de vie)</a:t>
            </a:r>
            <a:endParaRPr/>
          </a:p>
          <a:p>
            <a:pPr indent="0" lvl="0" marL="0" rtl="0" algn="l">
              <a:spcBef>
                <a:spcPts val="0"/>
              </a:spcBef>
              <a:spcAft>
                <a:spcPts val="0"/>
              </a:spcAft>
              <a:buClr>
                <a:schemeClr val="dk1"/>
              </a:buClr>
              <a:buSzPts val="1100"/>
              <a:buFont typeface="Arial"/>
              <a:buNone/>
            </a:pPr>
            <a:r>
              <a:rPr lang="en-US"/>
              <a:t>Citoyen (« bien-vivre ensemble »)</a:t>
            </a:r>
            <a:endParaRPr/>
          </a:p>
          <a:p>
            <a:pPr indent="0" lvl="0" marL="0" rtl="0" algn="l">
              <a:spcBef>
                <a:spcPts val="0"/>
              </a:spcBef>
              <a:spcAft>
                <a:spcPts val="0"/>
              </a:spcAft>
              <a:buClr>
                <a:schemeClr val="dk1"/>
              </a:buClr>
              <a:buSzPts val="1100"/>
              <a:buFont typeface="Arial"/>
              <a:buNone/>
            </a:pPr>
            <a:r>
              <a:rPr lang="en-US"/>
              <a:t>Politique (pertinences des politiques)</a:t>
            </a:r>
            <a:endParaRPr/>
          </a:p>
          <a:p>
            <a:pPr indent="0" lvl="0" marL="0" rtl="0" algn="l">
              <a:spcBef>
                <a:spcPts val="0"/>
              </a:spcBef>
              <a:spcAft>
                <a:spcPts val="0"/>
              </a:spcAft>
              <a:buClr>
                <a:schemeClr val="dk1"/>
              </a:buClr>
              <a:buSzPts val="1100"/>
              <a:buFont typeface="Arial"/>
              <a:buNone/>
            </a:pPr>
            <a:r>
              <a:rPr lang="en-US"/>
              <a:t>Investissements (ROI)</a:t>
            </a:r>
            <a:endParaRPr/>
          </a:p>
          <a:p>
            <a:pPr indent="0" lvl="0" marL="0" rtl="0" algn="l">
              <a:spcBef>
                <a:spcPts val="0"/>
              </a:spcBef>
              <a:spcAft>
                <a:spcPts val="0"/>
              </a:spcAft>
              <a:buNone/>
            </a:pPr>
            <a:r>
              <a:t/>
            </a:r>
            <a:endParaRPr/>
          </a:p>
        </p:txBody>
      </p:sp>
      <p:sp>
        <p:nvSpPr>
          <p:cNvPr id="539" name="Google Shape;539;g28cdd96a18c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8d0eb9f263_1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g28d0eb9f263_1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8d0eb9f263_1_4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g28d0eb9f263_1_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Les piétons représentent un peu plus d'un cinquième (21%) de la mortalité en mars 2021 et Un total de 3.201 décès dus aux accidents de la route a été enregistré durant l'année 2022. (selon la source https://narsa.ma/) Agence nationale de sécurité routière.</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Au Maroc, en moyenne près de dix personnes meurent chaque jour dans un accident de la circulation et 28 personnes sont grièvement blessées dans la circulation chaque jour.  (selon la source https://maroc-diplomatique.net/)</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 : 96 133 soit + 6,82 %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mortels : 3066 soit -0,62 %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non mortels : 93 067 soit +7,08 %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​Tués : 3485 soit -0,40 %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graves : 8725 soit -4,90 %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légers : 128 249 soit +7,65 %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selon la source https://www.equipement.gov.ma/ (le ministère de l’équipement et de l’eau.</a:t>
            </a:r>
            <a:endParaRPr>
              <a:latin typeface="Arial"/>
              <a:ea typeface="Arial"/>
              <a:cs typeface="Arial"/>
              <a:sym typeface="Arial"/>
            </a:endParaRPr>
          </a:p>
        </p:txBody>
      </p:sp>
      <p:sp>
        <p:nvSpPr>
          <p:cNvPr id="683" name="Google Shape;68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8d0eb9f263_1_5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Les piétons représentent un peu plus d'un cinquième (21%) de la mortalité en mars 2021 et Un total de 3.201 décès dus aux accidents de la route a été enregistré durant l'année 2022. (selon la source https://narsa.ma/) Agence nationale de sécurité routière.</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Au Maroc, en moyenne près de dix personnes meurent chaque jour dans un accident de la circulation et 28 personnes sont grièvement blessées dans la circulation chaque jour.  (selon la source https://maroc-diplomatique.net/)</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 : 96 133 soit + 6,82 %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mortels : 3066 soit -0,62 %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non mortels : 93 067 soit +7,08 %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​Tués : 3485 soit -0,40 %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graves : 8725 soit -4,90 %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légers : 128 249 soit +7,65 %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selon la source https://www.equipement.gov.ma/ (le ministère de l’équipement et de l’eau.</a:t>
            </a:r>
            <a:endParaRPr>
              <a:latin typeface="Arial"/>
              <a:ea typeface="Arial"/>
              <a:cs typeface="Arial"/>
              <a:sym typeface="Arial"/>
            </a:endParaRPr>
          </a:p>
        </p:txBody>
      </p:sp>
      <p:sp>
        <p:nvSpPr>
          <p:cNvPr id="689" name="Google Shape;689;g28d0eb9f263_1_5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8d0eb9f263_1_5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Les piétons représentent un peu plus d'un cinquième (21%) de la mortalité en mars 2021 et Un total de 3.201 décès dus aux accidents de la route a été enregistré durant l'année 2022. (selon la source https://narsa.ma/) Agence nationale de sécurité routière.</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Au Maroc, en moyenne près de dix personnes meurent chaque jour dans un accident de la circulation et 28 personnes sont grièvement blessées dans la circulation chaque jour.  (selon la source https://maroc-diplomatique.net/)</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 : 96 133 soit + 6,82 %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mortels : 3066 soit -0,62 %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non mortels : 93 067 soit +7,08 %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​Tués : 3485 soit -0,40 %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graves : 8725 soit -4,90 %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légers : 128 249 soit +7,65 %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selon la source https://www.equipement.gov.ma/ (le ministère de l’équipement et de l’eau.</a:t>
            </a:r>
            <a:endParaRPr>
              <a:latin typeface="Arial"/>
              <a:ea typeface="Arial"/>
              <a:cs typeface="Arial"/>
              <a:sym typeface="Arial"/>
            </a:endParaRPr>
          </a:p>
        </p:txBody>
      </p:sp>
      <p:sp>
        <p:nvSpPr>
          <p:cNvPr id="695" name="Google Shape;695;g28d0eb9f263_1_5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8d0eb9f263_1_5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Les piétons représentent un peu plus d'un cinquième (21%) de la mortalité en mars 2021 et Un total de 3.201 décès dus aux accidents de la route a été enregistré durant l'année 2022. (selon la source https://narsa.ma/) Agence nationale de sécurité routière.</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Au Maroc, en moyenne près de dix personnes meurent chaque jour dans un accident de la circulation et 28 personnes sont grièvement blessées dans la circulation chaque jour.  (selon la source https://maroc-diplomatique.net/)</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 : 96 133 soit + 6,82 %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mortels : 3066 soit -0,62 %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non mortels : 93 067 soit +7,08 %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​Tués : 3485 soit -0,40 %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graves : 8725 soit -4,90 %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légers : 128 249 soit +7,65 %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selon la source https://www.equipement.gov.ma/ (le ministère de l’équipement et de l’eau.</a:t>
            </a:r>
            <a:endParaRPr>
              <a:latin typeface="Arial"/>
              <a:ea typeface="Arial"/>
              <a:cs typeface="Arial"/>
              <a:sym typeface="Arial"/>
            </a:endParaRPr>
          </a:p>
        </p:txBody>
      </p:sp>
      <p:sp>
        <p:nvSpPr>
          <p:cNvPr id="702" name="Google Shape;702;g28d0eb9f263_1_5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8d0eb9f263_1_5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Les piétons représentent un peu plus d'un cinquième (21%) de la mortalité en mars 2021 et Un total de 3.201 décès dus aux accidents de la route a été enregistré durant l'année 2022. (selon la source https://narsa.ma/) Agence nationale de sécurité routière.</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Au Maroc, en moyenne près de dix personnes meurent chaque jour dans un accident de la circulation et 28 personnes sont grièvement blessées dans la circulation chaque jour.  (selon la source https://maroc-diplomatique.net/)</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 : 96 133 soit + 6,82 %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mortels : 3066 soit -0,62 %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non mortels : 93 067 soit +7,08 %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​Tués : 3485 soit -0,40 %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graves : 8725 soit -4,90 %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légers : 128 249 soit +7,65 %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selon la source https://www.equipement.gov.ma/ (le ministère de l’équipement et de l’eau.</a:t>
            </a:r>
            <a:endParaRPr>
              <a:latin typeface="Arial"/>
              <a:ea typeface="Arial"/>
              <a:cs typeface="Arial"/>
              <a:sym typeface="Arial"/>
            </a:endParaRPr>
          </a:p>
        </p:txBody>
      </p:sp>
      <p:sp>
        <p:nvSpPr>
          <p:cNvPr id="709" name="Google Shape;709;g28d0eb9f263_1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8d0eb9f263_1_5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Les piétons représentent un peu plus d'un cinquième (21%) de la mortalité en mars 2021 et Un total de 3.201 décès dus aux accidents de la route a été enregistré durant l'année 2022. (selon la source https://narsa.ma/) Agence nationale de sécurité routière.</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Au Maroc, en moyenne près de dix personnes meurent chaque jour dans un accident de la circulation et 28 personnes sont grièvement blessées dans la circulation chaque jour.  (selon la source https://maroc-diplomatique.net/)</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 : 96 133 soit + 6,82 %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mortels : 3066 soit -0,62 %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non mortels : 93 067 soit +7,08 %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​Tués : 3485 soit -0,40 %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graves : 8725 soit -4,90 %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légers : 128 249 soit +7,65 %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selon la source https://www.equipement.gov.ma/ (le ministère de l’équipement et de l’eau.</a:t>
            </a:r>
            <a:endParaRPr>
              <a:latin typeface="Arial"/>
              <a:ea typeface="Arial"/>
              <a:cs typeface="Arial"/>
              <a:sym typeface="Arial"/>
            </a:endParaRPr>
          </a:p>
        </p:txBody>
      </p:sp>
      <p:sp>
        <p:nvSpPr>
          <p:cNvPr id="718" name="Google Shape;718;g28d0eb9f263_1_5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8d0eb9f263_1_5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Les piétons représentent un peu plus d'un cinquième (21%) de la mortalité en mars 2021 et Un total de 3.201 décès dus aux accidents de la route a été enregistré durant l'année 2022. (selon la source https://narsa.ma/) Agence nationale de sécurité routière.</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Au Maroc, en moyenne près de dix personnes meurent chaque jour dans un accident de la circulation et 28 personnes sont grièvement blessées dans la circulation chaque jour.  (selon la source https://maroc-diplomatique.net/)</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 : 96 133 soit + 6,82 %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mortels : 3066 soit -0,62 %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non mortels : 93 067 soit +7,08 %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​Tués : 3485 soit -0,40 %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graves : 8725 soit -4,90 %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légers : 128 249 soit +7,65 %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selon la source https://www.equipement.gov.ma/ (le ministère de l’équipement et de l’eau.</a:t>
            </a:r>
            <a:endParaRPr>
              <a:latin typeface="Arial"/>
              <a:ea typeface="Arial"/>
              <a:cs typeface="Arial"/>
              <a:sym typeface="Arial"/>
            </a:endParaRPr>
          </a:p>
        </p:txBody>
      </p:sp>
      <p:sp>
        <p:nvSpPr>
          <p:cNvPr id="725" name="Google Shape;725;g28d0eb9f263_1_5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8d0eb9f263_1_5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Les piétons représentent un peu plus d'un cinquième (21%) de la mortalité en mars 2021 et Un total de 3.201 décès dus aux accidents de la route a été enregistré durant l'année 2022. (selon la source https://narsa.ma/) Agence nationale de sécurité routière.</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Au Maroc, en moyenne près de dix personnes meurent chaque jour dans un accident de la circulation et 28 personnes sont grièvement blessées dans la circulation chaque jour.  (selon la source https://maroc-diplomatique.net/)</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 : 96 133 soit + 6,82 %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mortels : 3066 soit -0,62 %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non mortels : 93 067 soit +7,08 %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​Tués : 3485 soit -0,40 %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graves : 8725 soit -4,90 %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légers : 128 249 soit +7,65 %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selon la source https://www.equipement.gov.ma/ (le ministère de l’équipement et de l’eau.</a:t>
            </a:r>
            <a:endParaRPr>
              <a:latin typeface="Arial"/>
              <a:ea typeface="Arial"/>
              <a:cs typeface="Arial"/>
              <a:sym typeface="Arial"/>
            </a:endParaRPr>
          </a:p>
        </p:txBody>
      </p:sp>
      <p:sp>
        <p:nvSpPr>
          <p:cNvPr id="736" name="Google Shape;736;g28d0eb9f263_1_5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8d1673432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8d1673432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6" name="Google Shape;746;g28d1673432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8d0eb9f263_1_6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Les piétons représentent un peu plus d'un cinquième (21%) de la mortalité en mars 2021 et Un total de 3.201 décès dus aux accidents de la route a été enregistré durant l'année 2022. (selon la source https://narsa.ma/) Agence nationale de sécurité routière.</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Au Maroc, en moyenne près de dix personnes meurent chaque jour dans un accident de la circulation et 28 personnes sont grièvement blessées dans la circulation chaque jour.  (selon la source https://maroc-diplomatique.net/)</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 : 96 133 soit + 6,82 %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mortels : 3066 soit -0,62 %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non mortels : 93 067 soit +7,08 %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​Tués : 3485 soit -0,40 %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graves : 8725 soit -4,90 %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légers : 128 249 soit +7,65 %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selon la source https://www.equipement.gov.ma/ (le ministère de l’équipement et de l’eau.</a:t>
            </a:r>
            <a:endParaRPr>
              <a:latin typeface="Arial"/>
              <a:ea typeface="Arial"/>
              <a:cs typeface="Arial"/>
              <a:sym typeface="Arial"/>
            </a:endParaRPr>
          </a:p>
        </p:txBody>
      </p:sp>
      <p:sp>
        <p:nvSpPr>
          <p:cNvPr id="751" name="Google Shape;751;g28d0eb9f263_1_6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8d0eb9f263_1_6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Les piétons représentent un peu plus d'un cinquième (21%) de la mortalité en mars 2021 et Un total de 3.201 décès dus aux accidents de la route a été enregistré durant l'année 2022. (selon la source https://narsa.ma/) Agence nationale de sécurité routière.</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Au Maroc, en moyenne près de dix personnes meurent chaque jour dans un accident de la circulation et 28 personnes sont grièvement blessées dans la circulation chaque jour.  (selon la source https://maroc-diplomatique.net/)</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 : 96 133 soit + 6,82 %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mortels : 3066 soit -0,62 %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non mortels : 93 067 soit +7,08 %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​Tués : 3485 soit -0,40 %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graves : 8725 soit -4,90 %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légers : 128 249 soit +7,65 %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selon la source https://www.equipement.gov.ma/ (le ministère de l’équipement et de l’eau.</a:t>
            </a:r>
            <a:endParaRPr>
              <a:latin typeface="Arial"/>
              <a:ea typeface="Arial"/>
              <a:cs typeface="Arial"/>
              <a:sym typeface="Arial"/>
            </a:endParaRPr>
          </a:p>
        </p:txBody>
      </p:sp>
      <p:sp>
        <p:nvSpPr>
          <p:cNvPr id="758" name="Google Shape;758;g28d0eb9f263_1_6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8d0eb9f263_1_6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Les piétons représentent un peu plus d'un cinquième (21%) de la mortalité en mars 2021 et Un total de 3.201 décès dus aux accidents de la route a été enregistré durant l'année 2022. (selon la source https://narsa.ma/) Agence nationale de sécurité routière.</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Au Maroc, en moyenne près de dix personnes meurent chaque jour dans un accident de la circulation et 28 personnes sont grièvement blessées dans la circulation chaque jour.  (selon la source https://maroc-diplomatique.net/)</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 : 96 133 soit + 6,82 %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mortels : 3066 soit -0,62 %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Accidents non mortels : 93 067 soit +7,08 %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​Tués : 3485 soit -0,40 %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graves : 8725 soit -4,90 %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Blessés légers : 128 249 soit +7,65 %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selon la source https://www.equipement.gov.ma/ (le ministère de l’équipement et de l’eau.</a:t>
            </a:r>
            <a:endParaRPr>
              <a:latin typeface="Arial"/>
              <a:ea typeface="Arial"/>
              <a:cs typeface="Arial"/>
              <a:sym typeface="Arial"/>
            </a:endParaRPr>
          </a:p>
        </p:txBody>
      </p:sp>
      <p:sp>
        <p:nvSpPr>
          <p:cNvPr id="766" name="Google Shape;766;g28d0eb9f263_1_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3" name="Google Shape;773;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Système intelligent de sécurité des piétons et des véhicules</a:t>
            </a:r>
            <a:endParaRPr/>
          </a:p>
        </p:txBody>
      </p:sp>
      <p:sp>
        <p:nvSpPr>
          <p:cNvPr id="774" name="Google Shape;774;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e94af15c5f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e94af15c5f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500">
                <a:latin typeface="Arial"/>
                <a:ea typeface="Arial"/>
                <a:cs typeface="Arial"/>
                <a:sym typeface="Arial"/>
              </a:rPr>
              <a:t>Les piétons représentent un peu plus d'un cinquième (21%) de la mortalité en mars 2021 selon la source </a:t>
            </a:r>
            <a:r>
              <a:rPr lang="en-US" sz="1500" u="sng">
                <a:latin typeface="Arial"/>
                <a:ea typeface="Arial"/>
                <a:cs typeface="Arial"/>
                <a:sym typeface="Arial"/>
                <a:hlinkClick r:id="rId2"/>
              </a:rPr>
              <a:t>https://narsa.ma/</a:t>
            </a:r>
            <a:r>
              <a:rPr lang="en-US" sz="1500">
                <a:latin typeface="Arial"/>
                <a:ea typeface="Arial"/>
                <a:cs typeface="Arial"/>
                <a:sym typeface="Arial"/>
              </a:rPr>
              <a:t> (l’agence nationale de la sécurité routière)</a:t>
            </a:r>
            <a:endParaRPr sz="1500">
              <a:latin typeface="Arial"/>
              <a:ea typeface="Arial"/>
              <a:cs typeface="Arial"/>
              <a:sym typeface="Arial"/>
            </a:endParaRPr>
          </a:p>
          <a:p>
            <a:pPr indent="0" lvl="0" marL="0" rtl="0" algn="l">
              <a:spcBef>
                <a:spcPts val="0"/>
              </a:spcBef>
              <a:spcAft>
                <a:spcPts val="0"/>
              </a:spcAft>
              <a:buNone/>
            </a:pPr>
            <a:r>
              <a:rPr lang="en-US" sz="1350">
                <a:latin typeface="Georgia"/>
                <a:ea typeface="Georgia"/>
                <a:cs typeface="Georgia"/>
                <a:sym typeface="Georgia"/>
              </a:rPr>
              <a:t>Au Maroc, en moyenne près de dix personnes meurent chaque jour dans un accident de la circulation et 28 personnes sont grièvement blessées dans la circulation chaque jour. selon la source </a:t>
            </a:r>
            <a:r>
              <a:rPr lang="en-US" sz="1350" u="sng">
                <a:latin typeface="Georgia"/>
                <a:ea typeface="Georgia"/>
                <a:cs typeface="Georgia"/>
                <a:sym typeface="Georgia"/>
                <a:hlinkClick r:id="rId3"/>
              </a:rPr>
              <a:t>https://maroc-diplomatique.net/</a:t>
            </a:r>
            <a:endParaRPr sz="1350">
              <a:latin typeface="Georgia"/>
              <a:ea typeface="Georgia"/>
              <a:cs typeface="Georgia"/>
              <a:sym typeface="Georgia"/>
            </a:endParaRPr>
          </a:p>
          <a:p>
            <a:pPr indent="-304800" lvl="0" marL="457200" rtl="0" algn="l">
              <a:lnSpc>
                <a:spcPct val="115000"/>
              </a:lnSpc>
              <a:spcBef>
                <a:spcPts val="0"/>
              </a:spcBef>
              <a:spcAft>
                <a:spcPts val="0"/>
              </a:spcAft>
              <a:buClr>
                <a:schemeClr val="dk1"/>
              </a:buClr>
              <a:buSzPts val="1200"/>
              <a:buChar char="●"/>
            </a:pPr>
            <a:r>
              <a:rPr b="1" lang="en-US">
                <a:latin typeface="Arial"/>
                <a:ea typeface="Arial"/>
                <a:cs typeface="Arial"/>
                <a:sym typeface="Arial"/>
              </a:rPr>
              <a:t>Accident : </a:t>
            </a:r>
            <a:r>
              <a:rPr lang="en-US">
                <a:latin typeface="Arial"/>
                <a:ea typeface="Arial"/>
                <a:cs typeface="Arial"/>
                <a:sym typeface="Arial"/>
              </a:rPr>
              <a:t>96 133 soit + 6,82 %</a:t>
            </a:r>
            <a:endParaRPr>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Char char="●"/>
            </a:pPr>
            <a:r>
              <a:rPr b="1" lang="en-US">
                <a:latin typeface="Arial"/>
                <a:ea typeface="Arial"/>
                <a:cs typeface="Arial"/>
                <a:sym typeface="Arial"/>
              </a:rPr>
              <a:t>Accidents mortels : </a:t>
            </a:r>
            <a:r>
              <a:rPr lang="en-US">
                <a:latin typeface="Arial"/>
                <a:ea typeface="Arial"/>
                <a:cs typeface="Arial"/>
                <a:sym typeface="Arial"/>
              </a:rPr>
              <a:t>3066 soit -0,62 %</a:t>
            </a:r>
            <a:endParaRPr>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Char char="●"/>
            </a:pPr>
            <a:r>
              <a:rPr b="1" lang="en-US">
                <a:latin typeface="Arial"/>
                <a:ea typeface="Arial"/>
                <a:cs typeface="Arial"/>
                <a:sym typeface="Arial"/>
              </a:rPr>
              <a:t>Accidents non mortels :</a:t>
            </a:r>
            <a:r>
              <a:rPr lang="en-US">
                <a:latin typeface="Arial"/>
                <a:ea typeface="Arial"/>
                <a:cs typeface="Arial"/>
                <a:sym typeface="Arial"/>
              </a:rPr>
              <a:t> 93 067 soit +7,08 %</a:t>
            </a:r>
            <a:endParaRPr>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Char char="●"/>
            </a:pPr>
            <a:r>
              <a:rPr b="1" lang="en-US">
                <a:latin typeface="Arial"/>
                <a:ea typeface="Arial"/>
                <a:cs typeface="Arial"/>
                <a:sym typeface="Arial"/>
              </a:rPr>
              <a:t>​Tués :</a:t>
            </a:r>
            <a:r>
              <a:rPr lang="en-US">
                <a:latin typeface="Arial"/>
                <a:ea typeface="Arial"/>
                <a:cs typeface="Arial"/>
                <a:sym typeface="Arial"/>
              </a:rPr>
              <a:t> 3485 soit -0,40 %</a:t>
            </a:r>
            <a:endParaRPr>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Char char="●"/>
            </a:pPr>
            <a:r>
              <a:rPr b="1" lang="en-US">
                <a:latin typeface="Arial"/>
                <a:ea typeface="Arial"/>
                <a:cs typeface="Arial"/>
                <a:sym typeface="Arial"/>
              </a:rPr>
              <a:t>Blessés graves :</a:t>
            </a:r>
            <a:r>
              <a:rPr lang="en-US">
                <a:latin typeface="Arial"/>
                <a:ea typeface="Arial"/>
                <a:cs typeface="Arial"/>
                <a:sym typeface="Arial"/>
              </a:rPr>
              <a:t> 8725 soit -4,90 %</a:t>
            </a:r>
            <a:endParaRPr>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Char char="●"/>
            </a:pPr>
            <a:r>
              <a:rPr b="1" lang="en-US">
                <a:latin typeface="Arial"/>
                <a:ea typeface="Arial"/>
                <a:cs typeface="Arial"/>
                <a:sym typeface="Arial"/>
              </a:rPr>
              <a:t>Blessés légers : </a:t>
            </a:r>
            <a:r>
              <a:rPr lang="en-US">
                <a:latin typeface="Arial"/>
                <a:ea typeface="Arial"/>
                <a:cs typeface="Arial"/>
                <a:sym typeface="Arial"/>
              </a:rPr>
              <a:t>128 249 soit +7,65 %</a:t>
            </a:r>
            <a:endParaRPr>
              <a:latin typeface="Arial"/>
              <a:ea typeface="Arial"/>
              <a:cs typeface="Arial"/>
              <a:sym typeface="Arial"/>
            </a:endParaRPr>
          </a:p>
          <a:p>
            <a:pPr indent="0" lvl="0" marL="0" rtl="0" algn="l">
              <a:spcBef>
                <a:spcPts val="0"/>
              </a:spcBef>
              <a:spcAft>
                <a:spcPts val="0"/>
              </a:spcAft>
              <a:buNone/>
            </a:pPr>
            <a:r>
              <a:rPr lang="en-US" sz="1350">
                <a:latin typeface="Georgia"/>
                <a:ea typeface="Georgia"/>
                <a:cs typeface="Georgia"/>
                <a:sym typeface="Georgia"/>
              </a:rPr>
              <a:t>selon la source Ministère de l’équipement et de l’eau</a:t>
            </a:r>
            <a:endParaRPr sz="1350">
              <a:latin typeface="Georgia"/>
              <a:ea typeface="Georgia"/>
              <a:cs typeface="Georgia"/>
              <a:sym typeface="Georgia"/>
            </a:endParaRPr>
          </a:p>
        </p:txBody>
      </p:sp>
      <p:sp>
        <p:nvSpPr>
          <p:cNvPr id="797" name="Google Shape;797;g1e94af15c5f_0_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e94af15c5f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**Notre** projet de système de sécurité pour piétons et véhicules répond à plusieurs problématiques liées à la sécurité et à la gestion du trafic dans les zones de passage piéton. Voici quatre problématiques auxquelles **notre** projet apporte des réponses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1. **Sécurité des piétons aux passages piétons** : **Notre** système garantit la sécurité des piétons en fournissant une priorité claire aux piétons pendant une période définie. La détection de mouvement des piétons déclenche une alerte sonore pour avertir les conducteurs de s'arrêter, réduisant ainsi le risque d'accidents aux passages piétons.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2. **Gestion dynamique du trafic** : **Notre** projet répond à la problématique de la gestion dynamique du trafic en adaptant la priorité en temps réel. **Nous** alternons la priorité entre les piétons et les véhicules toutes les 10 secondes, ce qui permet une gestion fluide et efficace du trafic dans les zones de passage piéton.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3. **Réduction des comportements imprudents** : En imposant une limitation de vitesse de 50 km/h aux véhicules en l'absence de piétons mais avec la LED rouge allumée, **notre** système encourage les conducteurs à ralentir, réduisant ainsi les comportements imprudents et les risques d'accidents.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4. **Prévention des collisions inattendues** : **Notre** système contribue à la prévention des collisions inattendues entre piétons et véhicules en fournissant une priorité claire et en émettant des alertes sonores pour avertir les usagers de la route. Cela permet de réduire les accidents potentiels aux passages piétons.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En répondant à ces problématiques, **notre** projet contribue à améliorer la sécurité des piétons et la gestion du trafic dans les zones de passage piéton, ce qui peut avoir un impact positif sur la réduction des accidents et la fluidité de la circulation.</a:t>
            </a:r>
            <a:endParaRPr/>
          </a:p>
        </p:txBody>
      </p:sp>
      <p:sp>
        <p:nvSpPr>
          <p:cNvPr id="802" name="Google Shape;802;g1e94af15c5f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1500"/>
              </a:spcBef>
              <a:spcAft>
                <a:spcPts val="0"/>
              </a:spcAft>
              <a:buNone/>
            </a:pPr>
            <a:r>
              <a:rPr lang="en-US"/>
              <a:t>Porteurs, acteurs du projet :</a:t>
            </a:r>
            <a:endParaRPr/>
          </a:p>
          <a:p>
            <a:pPr indent="0" lvl="0" marL="0" rtl="0" algn="l">
              <a:spcBef>
                <a:spcPts val="1500"/>
              </a:spcBef>
              <a:spcAft>
                <a:spcPts val="0"/>
              </a:spcAft>
              <a:buNone/>
            </a:pPr>
            <a:r>
              <a:rPr lang="en-US"/>
              <a:t>Porteur principal : La municipalité de la ville.</a:t>
            </a:r>
            <a:endParaRPr/>
          </a:p>
          <a:p>
            <a:pPr indent="0" lvl="0" marL="0" rtl="0" algn="l">
              <a:spcBef>
                <a:spcPts val="0"/>
              </a:spcBef>
              <a:spcAft>
                <a:spcPts val="0"/>
              </a:spcAft>
              <a:buNone/>
            </a:pPr>
            <a:r>
              <a:rPr lang="en-US"/>
              <a:t>Acteurs : Vous en tant qu'étudiant en data science, la police municipale, les équipes de gestion de la circulation, les citoyens (pour la collecte de données), et les fournisseurs de capteurs.</a:t>
            </a:r>
            <a:endParaRPr/>
          </a:p>
        </p:txBody>
      </p:sp>
      <p:sp>
        <p:nvSpPr>
          <p:cNvPr id="847" name="Google Shape;84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Date de réalisation : Prévu pour être réalisé sur une période de 2 jours.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Montant, Budget : 100 $, pour l'achat de matériel, tels que des capteurs, des microcontrôleurs, et d'autres composants électroniques.</a:t>
            </a:r>
            <a:endParaRPr/>
          </a:p>
          <a:p>
            <a:pPr indent="0" lvl="0" marL="0" rtl="0" algn="l">
              <a:spcBef>
                <a:spcPts val="0"/>
              </a:spcBef>
              <a:spcAft>
                <a:spcPts val="0"/>
              </a:spcAft>
              <a:buNone/>
            </a:pPr>
            <a:r>
              <a:t/>
            </a:r>
            <a:endParaRPr/>
          </a:p>
        </p:txBody>
      </p:sp>
      <p:sp>
        <p:nvSpPr>
          <p:cNvPr id="871" name="Google Shape;87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8cafc0e706_1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g28cafc0e706_1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Le principe de fonctionnement de la dernière version du projet Smart Pedestrian and Vehicle Safety System repose sur la gestion de la priorité entre les piétons et les véhicules à un passage piéton. Voici comment le système fonctionne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1. **Initialisation** : Au démarrage, le système initialise les broches pour la LED, le capteur de mouvement pour les piétons (PIR), le capteur de mouvement pour les véhicules (PIR), et le buzzer pour l'alerte sonore. Le temps est également enregistré au démarrage.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2. **Gestion de la priorité** : Le système gère la priorité entre les piétons et les véhicules en utilisant une minuterie. Initialement, la priorité est donnée aux véhicules.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3. **Phase de priorité aux véhicules** : Pendant la phase de priorité aux véhicules (les 10 premières secondes), la LED reste éteinte, mais le système surveille le capteur de mouvement des piétons. Si un mouvement de piéton est détecté, le buzzer émet un son d'alerte pour avertir les conducteurs.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4. **Phase de priorité aux piétons** : Après 10 secondes, la priorité passe aux piétons. La LED devient rouge, indiquant aux véhicules de s'arrêter. Si aucun mouvement de piéton n'est détecté pendant cette phase, le buzzer émet un signal positif pour permettre aux véhicules de passer à une vitesse limitée de 50 km/h.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5. **Réinitialisation de la priorité** : Après 20 secondes, la priorité est réinitialisée, et le cycle recommence.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6. **Affichage de l'heure actuelle** : Le temps actuel est affiché dans le port série (Serial) pour le suivi de l'exécution du programme.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Le capteur PIR pour les voitures est utilisé pour détecter les mouvements des véhicules, tandis que le capteur PIR pour les piétons est utilisé pour détecter les mouvements des piétons. Le buzzer est utilisé pour émettre des alertes sonores en fonction des événements détectés.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Ce système assure une gestion de la priorité sûre et efficace aux passages piétons, en permettant aux piétons de traverser en toute sécurité tout en avertissant les conducteurs de s'arrêter en cas de détection de piétons. Il offre également une solution pour les cas où aucun piéton n'est présent.</a:t>
            </a:r>
            <a:endParaRPr/>
          </a:p>
          <a:p>
            <a:pPr indent="0" lvl="0" marL="0" rtl="0" algn="l">
              <a:spcBef>
                <a:spcPts val="0"/>
              </a:spcBef>
              <a:spcAft>
                <a:spcPts val="0"/>
              </a:spcAft>
              <a:buNone/>
            </a:pPr>
            <a:r>
              <a:t/>
            </a:r>
            <a:endParaRPr/>
          </a:p>
        </p:txBody>
      </p:sp>
      <p:sp>
        <p:nvSpPr>
          <p:cNvPr id="886" name="Google Shape;88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8cafc0e706_1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9" name="Google Shape;919;g28cafc0e706_1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 système assure une gestion efficace de la priorité entre les piétons et les véhicules tout en garantissant la sécurité aux passages piétons. Il adapte les alertes sonores en fonction des mouvements détectés et des priorités actuelles, garantissant une circulation en toute sécurité.</a:t>
            </a:r>
            <a:endParaRPr/>
          </a:p>
          <a:p>
            <a:pPr indent="0" lvl="0" marL="0" rtl="0" algn="l">
              <a:spcBef>
                <a:spcPts val="0"/>
              </a:spcBef>
              <a:spcAft>
                <a:spcPts val="0"/>
              </a:spcAft>
              <a:buClr>
                <a:schemeClr val="dk1"/>
              </a:buClr>
              <a:buSzPts val="1100"/>
              <a:buFont typeface="Arial"/>
              <a:buNone/>
            </a:pPr>
            <a:r>
              <a:rPr lang="en-US"/>
              <a:t>Voici une explication précise du scénario principal du projet Smart Pedestrian and Vehicle Safety System en 4 étapes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**Étape 1 : Alternance de priorité (Chaque dix secondes)**</a:t>
            </a:r>
            <a:endParaRPr/>
          </a:p>
          <a:p>
            <a:pPr indent="0" lvl="0" marL="0" rtl="0" algn="l">
              <a:spcBef>
                <a:spcPts val="0"/>
              </a:spcBef>
              <a:spcAft>
                <a:spcPts val="0"/>
              </a:spcAft>
              <a:buClr>
                <a:schemeClr val="dk1"/>
              </a:buClr>
              <a:buSzPts val="1100"/>
              <a:buFont typeface="Arial"/>
              <a:buNone/>
            </a:pPr>
            <a:r>
              <a:rPr lang="en-US"/>
              <a:t>- Toutes les 10 secondes, le système alterne la priorité entre les piétons et les véhicules. Initialement, la priorité est donnée aux véhicules, mais cette priorité changera régulièrement.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**Étape 2 : Priorité aux véhicules (10 secondes)**</a:t>
            </a:r>
            <a:endParaRPr/>
          </a:p>
          <a:p>
            <a:pPr indent="0" lvl="0" marL="0" rtl="0" algn="l">
              <a:spcBef>
                <a:spcPts val="0"/>
              </a:spcBef>
              <a:spcAft>
                <a:spcPts val="0"/>
              </a:spcAft>
              <a:buClr>
                <a:schemeClr val="dk1"/>
              </a:buClr>
              <a:buSzPts val="1100"/>
              <a:buFont typeface="Arial"/>
              <a:buNone/>
            </a:pPr>
            <a:r>
              <a:rPr lang="en-US"/>
              <a:t>- Pendant les 10 secondes où la priorité est aux véhicules, la lumière LED reste éteinte, indiquant aux véhicules qu'ils peuvent passer en toute sécurité. Cependant, le système surveille constamment le capteur de mouvement des piétons (PIR). Si un mouvement de piéton est détecté, le buzzer émet un son d'alerte percutant pour avertir les conducteurs de s'arrêter immédiatement.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**Étape 3 : Priorité aux piétons (10 secondes)**</a:t>
            </a:r>
            <a:endParaRPr/>
          </a:p>
          <a:p>
            <a:pPr indent="0" lvl="0" marL="0" rtl="0" algn="l">
              <a:spcBef>
                <a:spcPts val="0"/>
              </a:spcBef>
              <a:spcAft>
                <a:spcPts val="0"/>
              </a:spcAft>
              <a:buClr>
                <a:schemeClr val="dk1"/>
              </a:buClr>
              <a:buSzPts val="1100"/>
              <a:buFont typeface="Arial"/>
              <a:buNone/>
            </a:pPr>
            <a:r>
              <a:rPr lang="en-US"/>
              <a:t>- Après les 10 secondes de priorité aux véhicules, la priorité est donnée aux piétons. La lumière LED passe au rouge, indiquant aux véhicules de s'arrêter. Si aucun mouvement de piéton n'est détecté pendant cette phase, le système émet un signal sonore spécifique pour permettre aux véhicules de passer, mais à une vitesse limitée de 50 km/h. Cette limitation de vitesse est conçue pour éviter les risques associés à la présence imprévue de piétons.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**Étape 4 : Répétition du cycle**</a:t>
            </a:r>
            <a:endParaRPr/>
          </a:p>
          <a:p>
            <a:pPr indent="0" lvl="0" marL="0" rtl="0" algn="l">
              <a:spcBef>
                <a:spcPts val="0"/>
              </a:spcBef>
              <a:spcAft>
                <a:spcPts val="0"/>
              </a:spcAft>
              <a:buClr>
                <a:schemeClr val="dk1"/>
              </a:buClr>
              <a:buSzPts val="1100"/>
              <a:buFont typeface="Arial"/>
              <a:buNone/>
            </a:pPr>
            <a:r>
              <a:rPr lang="en-US"/>
              <a:t>- Après 10 secondes de priorité aux piétons, le cycle recommence. La priorité alterne à nouveau, permettant un passage sûr pour les piétons et les véhicules à travers le passage piéton.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Ce scénario principal du projet assure une gestion de la priorité efficace, garantissant la sécurité des piétons tout en informant les conducteurs des situations de passage. Il offre une solution intelligente pour les situations où la priorité doit être rapidement ajustée en fonction de la présence de piétons.</a:t>
            </a:r>
            <a:endParaRPr/>
          </a:p>
          <a:p>
            <a:pPr indent="0" lvl="0" marL="0" rtl="0" algn="l">
              <a:spcBef>
                <a:spcPts val="0"/>
              </a:spcBef>
              <a:spcAft>
                <a:spcPts val="0"/>
              </a:spcAft>
              <a:buNone/>
            </a:pPr>
            <a:r>
              <a:t/>
            </a:r>
            <a:endParaRPr/>
          </a:p>
        </p:txBody>
      </p:sp>
      <p:sp>
        <p:nvSpPr>
          <p:cNvPr id="927" name="Google Shape;92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Avantages de ce système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Amélioration de la sécurité des piétons : Le système permet une réponse rapide aux situations dangereuses pour les piétons, réduisant ainsi le risque d'accidents.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Coût limité : Le projet est conçu pour être économique et facilement réalisable avec un budget limité de 100 $.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Facilité de déploiement : Les capteurs et les microcontrôleurs peuvent être rapidement installés, ce qui en fait un projet réalisable en seulement 2 jours.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l'analyse et traitement local : Les données sont </a:t>
            </a:r>
            <a:r>
              <a:rPr lang="en-US"/>
              <a:t>traitées</a:t>
            </a:r>
            <a:r>
              <a:rPr lang="en-US"/>
              <a:t> localement en temps afin d'identifier des tendances de sécurité et d'optimiser davantage la circulation piétonne.</a:t>
            </a:r>
            <a:endParaRPr/>
          </a:p>
          <a:p>
            <a:pPr indent="0" lvl="0" marL="0" rtl="0" algn="l">
              <a:spcBef>
                <a:spcPts val="0"/>
              </a:spcBef>
              <a:spcAft>
                <a:spcPts val="0"/>
              </a:spcAft>
              <a:buNone/>
            </a:pPr>
            <a:r>
              <a:t/>
            </a:r>
            <a:endParaRPr/>
          </a:p>
        </p:txBody>
      </p:sp>
      <p:sp>
        <p:nvSpPr>
          <p:cNvPr id="955" name="Google Shape;95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8c0c197695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g28c0c197695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2" name="Google Shape;972;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6" name="Google Shape;9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2" name="Google Shape;99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Comment fonctionne une smart city ?</a:t>
            </a:r>
            <a:endParaRPr/>
          </a:p>
          <a:p>
            <a:pPr indent="0" lvl="0" marL="0" rtl="0" algn="l">
              <a:spcBef>
                <a:spcPts val="0"/>
              </a:spcBef>
              <a:spcAft>
                <a:spcPts val="0"/>
              </a:spcAft>
              <a:buClr>
                <a:schemeClr val="dk1"/>
              </a:buClr>
              <a:buSzPts val="1100"/>
              <a:buFont typeface="Arial"/>
              <a:buNone/>
            </a:pPr>
            <a:r>
              <a:rPr lang="en-US"/>
              <a:t>Pour savoir comment fonctionne une smart city, il faut au préalable se pencher un peu plus sur la technologie utilisée : l’IoT. L’Internet of Things est un réseau d’appareils connectés (capteurs, véhicules, mais aussi l’électroménager connecté dans la sphère privée) qui communiquent et échangent des données stockées ensuite sur le Cloud ou des serveurs. Seules les données les plus pertinentes sont recueillies et transmises sur le réseau des villes. Des systèmes de sécurité veillent ensuite au contrôle et à la surveillance des transmissions de données pour empêcher tout accès non autorisé au réseau de la ville. L’interopérabilité entre les objets fait gagner en temps, en efficacité et en argent aux citoyens.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Concrètement, une smart city suit 4 étapes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Elle collecte les données grâce à des capteurs disséminés partout dans la ville ou communiquées par les usagers via des applications par exemple.</a:t>
            </a:r>
            <a:endParaRPr/>
          </a:p>
          <a:p>
            <a:pPr indent="0" lvl="0" marL="0" rtl="0" algn="l">
              <a:spcBef>
                <a:spcPts val="0"/>
              </a:spcBef>
              <a:spcAft>
                <a:spcPts val="0"/>
              </a:spcAft>
              <a:buClr>
                <a:schemeClr val="dk1"/>
              </a:buClr>
              <a:buSzPts val="1100"/>
              <a:buFont typeface="Arial"/>
              <a:buNone/>
            </a:pPr>
            <a:r>
              <a:rPr lang="en-US"/>
              <a:t>Elle analyse les données et en ressort des éléments pour mieux connaître le fonctionnement des villes et de ses usagers</a:t>
            </a:r>
            <a:endParaRPr/>
          </a:p>
          <a:p>
            <a:pPr indent="0" lvl="0" marL="0" rtl="0" algn="l">
              <a:spcBef>
                <a:spcPts val="0"/>
              </a:spcBef>
              <a:spcAft>
                <a:spcPts val="0"/>
              </a:spcAft>
              <a:buClr>
                <a:schemeClr val="dk1"/>
              </a:buClr>
              <a:buSzPts val="1100"/>
              <a:buFont typeface="Arial"/>
              <a:buNone/>
            </a:pPr>
            <a:r>
              <a:rPr lang="en-US"/>
              <a:t>Elle communique les informations aux décisionnaires (collectivité, entreprise)</a:t>
            </a:r>
            <a:endParaRPr/>
          </a:p>
          <a:p>
            <a:pPr indent="0" lvl="0" marL="0" rtl="0" algn="l">
              <a:spcBef>
                <a:spcPts val="0"/>
              </a:spcBef>
              <a:spcAft>
                <a:spcPts val="0"/>
              </a:spcAft>
              <a:buClr>
                <a:schemeClr val="dk1"/>
              </a:buClr>
              <a:buSzPts val="1100"/>
              <a:buFont typeface="Arial"/>
              <a:buNone/>
            </a:pPr>
            <a:r>
              <a:rPr lang="en-US"/>
              <a:t>Elle met en place des actions pour améliorer la qualité de vie des citoyens</a:t>
            </a:r>
            <a:endParaRPr/>
          </a:p>
          <a:p>
            <a:pPr indent="0" lvl="0" marL="0" rtl="0" algn="l">
              <a:spcBef>
                <a:spcPts val="0"/>
              </a:spcBef>
              <a:spcAft>
                <a:spcPts val="0"/>
              </a:spcAft>
              <a:buNone/>
            </a:pPr>
            <a:r>
              <a:t/>
            </a:r>
            <a:endParaRPr/>
          </a:p>
        </p:txBody>
      </p:sp>
      <p:sp>
        <p:nvSpPr>
          <p:cNvPr id="201" name="Google Shape;20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8c0c197695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À quels enjeux répond une smart city ?</a:t>
            </a:r>
            <a:endParaRPr/>
          </a:p>
          <a:p>
            <a:pPr indent="0" lvl="0" marL="0" rtl="0" algn="l">
              <a:spcBef>
                <a:spcPts val="0"/>
              </a:spcBef>
              <a:spcAft>
                <a:spcPts val="0"/>
              </a:spcAft>
              <a:buClr>
                <a:schemeClr val="dk1"/>
              </a:buClr>
              <a:buSzPts val="1100"/>
              <a:buFont typeface="Arial"/>
              <a:buNone/>
            </a:pPr>
            <a:r>
              <a:rPr lang="en-US"/>
              <a:t>Pour les collectivités publiques, la smart répond avant tout à 4 enjeux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Environnemental (cadre de vie)</a:t>
            </a:r>
            <a:endParaRPr/>
          </a:p>
          <a:p>
            <a:pPr indent="0" lvl="0" marL="0" rtl="0" algn="l">
              <a:spcBef>
                <a:spcPts val="0"/>
              </a:spcBef>
              <a:spcAft>
                <a:spcPts val="0"/>
              </a:spcAft>
              <a:buClr>
                <a:schemeClr val="dk1"/>
              </a:buClr>
              <a:buSzPts val="1100"/>
              <a:buFont typeface="Arial"/>
              <a:buNone/>
            </a:pPr>
            <a:r>
              <a:rPr lang="en-US"/>
              <a:t>Citoyen (« bien-vivre ensemble »)</a:t>
            </a:r>
            <a:endParaRPr/>
          </a:p>
          <a:p>
            <a:pPr indent="0" lvl="0" marL="0" rtl="0" algn="l">
              <a:spcBef>
                <a:spcPts val="0"/>
              </a:spcBef>
              <a:spcAft>
                <a:spcPts val="0"/>
              </a:spcAft>
              <a:buClr>
                <a:schemeClr val="dk1"/>
              </a:buClr>
              <a:buSzPts val="1100"/>
              <a:buFont typeface="Arial"/>
              <a:buNone/>
            </a:pPr>
            <a:r>
              <a:rPr lang="en-US"/>
              <a:t>Politique (pertinences des politiques)</a:t>
            </a:r>
            <a:endParaRPr/>
          </a:p>
          <a:p>
            <a:pPr indent="0" lvl="0" marL="0" rtl="0" algn="l">
              <a:spcBef>
                <a:spcPts val="0"/>
              </a:spcBef>
              <a:spcAft>
                <a:spcPts val="0"/>
              </a:spcAft>
              <a:buClr>
                <a:schemeClr val="dk1"/>
              </a:buClr>
              <a:buSzPts val="1100"/>
              <a:buFont typeface="Arial"/>
              <a:buNone/>
            </a:pPr>
            <a:r>
              <a:rPr lang="en-US"/>
              <a:t>Investissements (ROI)</a:t>
            </a:r>
            <a:endParaRPr/>
          </a:p>
          <a:p>
            <a:pPr indent="0" lvl="0" marL="0" rtl="0" algn="l">
              <a:spcBef>
                <a:spcPts val="0"/>
              </a:spcBef>
              <a:spcAft>
                <a:spcPts val="0"/>
              </a:spcAft>
              <a:buNone/>
            </a:pPr>
            <a:r>
              <a:t/>
            </a:r>
            <a:endParaRPr/>
          </a:p>
        </p:txBody>
      </p:sp>
      <p:sp>
        <p:nvSpPr>
          <p:cNvPr id="219" name="Google Shape;219;g28c0c197695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8cd3df794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28cd3df794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blipFill>
          <a:blip r:embed="rId2">
            <a:alphaModFix/>
          </a:blip>
          <a:stretch>
            <a:fillRect/>
          </a:stretch>
        </a:blipFill>
      </p:bgPr>
    </p:bg>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46" name="Shape 4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ontents slide layout">
  <p:cSld name="4_Contents slide layout">
    <p:bg>
      <p:bgPr>
        <a:solidFill>
          <a:schemeClr val="lt1"/>
        </a:solidFill>
      </p:bgPr>
    </p:bg>
    <p:spTree>
      <p:nvGrpSpPr>
        <p:cNvPr id="47" name="Shape 47"/>
        <p:cNvGrpSpPr/>
        <p:nvPr/>
      </p:nvGrpSpPr>
      <p:grpSpPr>
        <a:xfrm>
          <a:off x="0" y="0"/>
          <a:ext cx="0" cy="0"/>
          <a:chOff x="0" y="0"/>
          <a:chExt cx="0" cy="0"/>
        </a:xfrm>
      </p:grpSpPr>
      <p:sp>
        <p:nvSpPr>
          <p:cNvPr id="48" name="Google Shape;48;p14"/>
          <p:cNvSpPr/>
          <p:nvPr>
            <p:ph idx="2" type="pic"/>
          </p:nvPr>
        </p:nvSpPr>
        <p:spPr>
          <a:xfrm>
            <a:off x="5847486" y="342900"/>
            <a:ext cx="5926499" cy="6172200"/>
          </a:xfrm>
          <a:prstGeom prst="rect">
            <a:avLst/>
          </a:prstGeom>
          <a:solidFill>
            <a:srgbClr val="F2F2F2"/>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49" name="Shape 4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ontents slide layout">
  <p:cSld name="18_Contents slide layout">
    <p:spTree>
      <p:nvGrpSpPr>
        <p:cNvPr id="50" name="Shape 50"/>
        <p:cNvGrpSpPr/>
        <p:nvPr/>
      </p:nvGrpSpPr>
      <p:grpSpPr>
        <a:xfrm>
          <a:off x="0" y="0"/>
          <a:ext cx="0" cy="0"/>
          <a:chOff x="0" y="0"/>
          <a:chExt cx="0" cy="0"/>
        </a:xfrm>
      </p:grpSpPr>
      <p:sp>
        <p:nvSpPr>
          <p:cNvPr id="51" name="Google Shape;51;p16"/>
          <p:cNvSpPr/>
          <p:nvPr>
            <p:ph idx="2" type="pic"/>
          </p:nvPr>
        </p:nvSpPr>
        <p:spPr>
          <a:xfrm>
            <a:off x="646094" y="1"/>
            <a:ext cx="3901012" cy="1649896"/>
          </a:xfrm>
          <a:prstGeom prst="rect">
            <a:avLst/>
          </a:prstGeom>
          <a:solidFill>
            <a:srgbClr val="F2F2F2"/>
          </a:solidFill>
          <a:ln>
            <a:noFill/>
          </a:ln>
        </p:spPr>
      </p:sp>
      <p:sp>
        <p:nvSpPr>
          <p:cNvPr id="52" name="Google Shape;52;p16"/>
          <p:cNvSpPr/>
          <p:nvPr>
            <p:ph idx="3" type="pic"/>
          </p:nvPr>
        </p:nvSpPr>
        <p:spPr>
          <a:xfrm>
            <a:off x="646094" y="5208103"/>
            <a:ext cx="3901012" cy="1649896"/>
          </a:xfrm>
          <a:prstGeom prst="rect">
            <a:avLst/>
          </a:prstGeom>
          <a:solidFill>
            <a:srgbClr val="F2F2F2"/>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Images &amp; Contents Layout">
  <p:cSld name="24_Images &amp; Contents Layout">
    <p:spTree>
      <p:nvGrpSpPr>
        <p:cNvPr id="54" name="Shape 54"/>
        <p:cNvGrpSpPr/>
        <p:nvPr/>
      </p:nvGrpSpPr>
      <p:grpSpPr>
        <a:xfrm>
          <a:off x="0" y="0"/>
          <a:ext cx="0" cy="0"/>
          <a:chOff x="0" y="0"/>
          <a:chExt cx="0" cy="0"/>
        </a:xfrm>
      </p:grpSpPr>
      <p:sp>
        <p:nvSpPr>
          <p:cNvPr id="55" name="Google Shape;55;p18"/>
          <p:cNvSpPr/>
          <p:nvPr/>
        </p:nvSpPr>
        <p:spPr>
          <a:xfrm>
            <a:off x="673240" y="1141827"/>
            <a:ext cx="10862268" cy="505432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 name="Google Shape;56;p18"/>
          <p:cNvSpPr/>
          <p:nvPr>
            <p:ph idx="2" type="pic"/>
          </p:nvPr>
        </p:nvSpPr>
        <p:spPr>
          <a:xfrm>
            <a:off x="6229977" y="653142"/>
            <a:ext cx="4824557" cy="5054322"/>
          </a:xfrm>
          <a:prstGeom prst="rect">
            <a:avLst/>
          </a:prstGeom>
          <a:solidFill>
            <a:srgbClr val="F2F2F2"/>
          </a:solid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spTree>
      <p:nvGrpSpPr>
        <p:cNvPr id="57" name="Shape 57"/>
        <p:cNvGrpSpPr/>
        <p:nvPr/>
      </p:nvGrpSpPr>
      <p:grpSpPr>
        <a:xfrm>
          <a:off x="0" y="0"/>
          <a:ext cx="0" cy="0"/>
          <a:chOff x="0" y="0"/>
          <a:chExt cx="0" cy="0"/>
        </a:xfrm>
      </p:grpSpPr>
      <p:sp>
        <p:nvSpPr>
          <p:cNvPr id="58" name="Google Shape;58;p19"/>
          <p:cNvSpPr/>
          <p:nvPr/>
        </p:nvSpPr>
        <p:spPr>
          <a:xfrm>
            <a:off x="7280548" y="5979856"/>
            <a:ext cx="4218052" cy="427271"/>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9" name="Google Shape;59;p19"/>
          <p:cNvSpPr/>
          <p:nvPr/>
        </p:nvSpPr>
        <p:spPr>
          <a:xfrm>
            <a:off x="1414" y="5445352"/>
            <a:ext cx="12190587" cy="2088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 name="Google Shape;60;p19"/>
          <p:cNvSpPr/>
          <p:nvPr/>
        </p:nvSpPr>
        <p:spPr>
          <a:xfrm>
            <a:off x="1414" y="5778002"/>
            <a:ext cx="12190587" cy="208800"/>
          </a:xfrm>
          <a:prstGeom prst="rect">
            <a:avLst/>
          </a:prstGeom>
          <a:solidFill>
            <a:srgbClr val="2245B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 name="Google Shape;61;p19"/>
          <p:cNvSpPr/>
          <p:nvPr/>
        </p:nvSpPr>
        <p:spPr>
          <a:xfrm>
            <a:off x="1414" y="5112702"/>
            <a:ext cx="12190587" cy="208800"/>
          </a:xfrm>
          <a:prstGeom prst="rect">
            <a:avLst/>
          </a:prstGeom>
          <a:solidFill>
            <a:srgbClr val="8FA4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 name="Google Shape;62;p19"/>
          <p:cNvSpPr/>
          <p:nvPr/>
        </p:nvSpPr>
        <p:spPr>
          <a:xfrm>
            <a:off x="1414" y="4780052"/>
            <a:ext cx="12190587" cy="208800"/>
          </a:xfrm>
          <a:prstGeom prst="rect">
            <a:avLst/>
          </a:prstGeom>
          <a:solidFill>
            <a:srgbClr val="B4C2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3" name="Google Shape;63;p19"/>
          <p:cNvGrpSpPr/>
          <p:nvPr/>
        </p:nvGrpSpPr>
        <p:grpSpPr>
          <a:xfrm>
            <a:off x="6932024" y="1497102"/>
            <a:ext cx="4495596" cy="4776801"/>
            <a:chOff x="6446339" y="1280897"/>
            <a:chExt cx="4320717" cy="5285178"/>
          </a:xfrm>
        </p:grpSpPr>
        <p:sp>
          <p:nvSpPr>
            <p:cNvPr id="64" name="Google Shape;64;p19"/>
            <p:cNvSpPr/>
            <p:nvPr/>
          </p:nvSpPr>
          <p:spPr>
            <a:xfrm>
              <a:off x="7360122" y="5629227"/>
              <a:ext cx="2033648" cy="936848"/>
            </a:xfrm>
            <a:custGeom>
              <a:rect b="b" l="l" r="r" t="t"/>
              <a:pathLst>
                <a:path extrusionOk="0" h="390525" w="8477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 name="Google Shape;65;p19"/>
            <p:cNvSpPr/>
            <p:nvPr/>
          </p:nvSpPr>
          <p:spPr>
            <a:xfrm>
              <a:off x="7358820" y="5629227"/>
              <a:ext cx="1987948" cy="913998"/>
            </a:xfrm>
            <a:custGeom>
              <a:rect b="b" l="l" r="r" t="t"/>
              <a:pathLst>
                <a:path extrusionOk="0" h="381000" w="828675">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 name="Google Shape;66;p19"/>
            <p:cNvSpPr/>
            <p:nvPr/>
          </p:nvSpPr>
          <p:spPr>
            <a:xfrm>
              <a:off x="6448412" y="1280897"/>
              <a:ext cx="4318644" cy="4592842"/>
            </a:xfrm>
            <a:custGeom>
              <a:rect b="b" l="l" r="r" t="t"/>
              <a:pathLst>
                <a:path extrusionOk="0" h="1914525" w="18002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 name="Google Shape;67;p19"/>
            <p:cNvSpPr/>
            <p:nvPr/>
          </p:nvSpPr>
          <p:spPr>
            <a:xfrm>
              <a:off x="6464696" y="1280897"/>
              <a:ext cx="4250094" cy="3998744"/>
            </a:xfrm>
            <a:custGeom>
              <a:rect b="b" l="l" r="r" t="t"/>
              <a:pathLst>
                <a:path extrusionOk="0" h="1666875" w="1771650">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 name="Google Shape;68;p19"/>
            <p:cNvSpPr/>
            <p:nvPr/>
          </p:nvSpPr>
          <p:spPr>
            <a:xfrm>
              <a:off x="6572092" y="1577928"/>
              <a:ext cx="3907345" cy="3404644"/>
            </a:xfrm>
            <a:custGeom>
              <a:rect b="b" l="l" r="r" t="t"/>
              <a:pathLst>
                <a:path extrusionOk="0" h="1419225" w="1628775">
                  <a:moveTo>
                    <a:pt x="1539716" y="1416844"/>
                  </a:moveTo>
                  <a:lnTo>
                    <a:pt x="7144" y="1357789"/>
                  </a:lnTo>
                  <a:lnTo>
                    <a:pt x="57626" y="363379"/>
                  </a:lnTo>
                  <a:lnTo>
                    <a:pt x="1628299" y="7144"/>
                  </a:lnTo>
                  <a:close/>
                </a:path>
              </a:pathLst>
            </a:custGeom>
            <a:solidFill>
              <a:srgbClr val="E6E6E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 name="Google Shape;69;p19"/>
            <p:cNvSpPr/>
            <p:nvPr/>
          </p:nvSpPr>
          <p:spPr>
            <a:xfrm>
              <a:off x="6446339" y="4996281"/>
              <a:ext cx="4044444" cy="868298"/>
            </a:xfrm>
            <a:custGeom>
              <a:rect b="b" l="l" r="r" t="t"/>
              <a:pathLst>
                <a:path extrusionOk="0" h="361950" w="1685925">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 name="Google Shape;70;p19"/>
            <p:cNvSpPr/>
            <p:nvPr/>
          </p:nvSpPr>
          <p:spPr>
            <a:xfrm>
              <a:off x="7715310" y="1593115"/>
              <a:ext cx="2775473" cy="3394037"/>
            </a:xfrm>
            <a:custGeom>
              <a:rect b="b" l="l" r="r" t="t"/>
              <a:pathLst>
                <a:path extrusionOk="0" h="3394037" w="2775473">
                  <a:moveTo>
                    <a:pt x="1425389" y="306593"/>
                  </a:moveTo>
                  <a:lnTo>
                    <a:pt x="2775473" y="0"/>
                  </a:lnTo>
                  <a:lnTo>
                    <a:pt x="2565699" y="3394037"/>
                  </a:lnTo>
                  <a:lnTo>
                    <a:pt x="0" y="3281082"/>
                  </a:lnTo>
                  <a:lnTo>
                    <a:pt x="1425389" y="306593"/>
                  </a:lnTo>
                  <a:close/>
                </a:path>
              </a:pathLst>
            </a:custGeom>
            <a:solidFill>
              <a:srgbClr val="999999">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1" name="Google Shape;71;p19"/>
          <p:cNvSpPr/>
          <p:nvPr>
            <p:ph idx="2" type="pic"/>
          </p:nvPr>
        </p:nvSpPr>
        <p:spPr>
          <a:xfrm>
            <a:off x="7047968" y="1775610"/>
            <a:ext cx="4109140" cy="3097694"/>
          </a:xfrm>
          <a:prstGeom prst="rect">
            <a:avLst/>
          </a:prstGeom>
          <a:solidFill>
            <a:srgbClr val="F2F2F2"/>
          </a:solidFill>
          <a:ln>
            <a:noFill/>
          </a:ln>
        </p:spPr>
      </p:sp>
      <p:sp>
        <p:nvSpPr>
          <p:cNvPr id="72" name="Google Shape;72;p19"/>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s slide layout">
  <p:cSld name="13_Contents slide layout">
    <p:bg>
      <p:bgPr>
        <a:blipFill>
          <a:blip r:embed="rId2">
            <a:alphaModFix/>
          </a:blip>
          <a:stretch>
            <a:fillRect/>
          </a:stretch>
        </a:blipFill>
      </p:bgPr>
    </p:bg>
    <p:spTree>
      <p:nvGrpSpPr>
        <p:cNvPr id="73" name="Shape 73"/>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_Images &amp; Contents Layout">
  <p:cSld name="37_Images &amp; Contents Layout">
    <p:bg>
      <p:bgPr>
        <a:solidFill>
          <a:schemeClr val="accent6"/>
        </a:solidFill>
      </p:bgPr>
    </p:bg>
    <p:spTree>
      <p:nvGrpSpPr>
        <p:cNvPr id="74" name="Shape 74"/>
        <p:cNvGrpSpPr/>
        <p:nvPr/>
      </p:nvGrpSpPr>
      <p:grpSpPr>
        <a:xfrm>
          <a:off x="0" y="0"/>
          <a:ext cx="0" cy="0"/>
          <a:chOff x="0" y="0"/>
          <a:chExt cx="0" cy="0"/>
        </a:xfrm>
      </p:grpSpPr>
      <p:sp>
        <p:nvSpPr>
          <p:cNvPr id="75" name="Google Shape;75;p21"/>
          <p:cNvSpPr/>
          <p:nvPr>
            <p:ph idx="2" type="pic"/>
          </p:nvPr>
        </p:nvSpPr>
        <p:spPr>
          <a:xfrm>
            <a:off x="4847861" y="4558"/>
            <a:ext cx="7344139" cy="6863603"/>
          </a:xfrm>
          <a:prstGeom prst="rect">
            <a:avLst/>
          </a:prstGeom>
          <a:solidFill>
            <a:srgbClr val="F2F2F2"/>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ontents slide layout">
  <p:cSld name="15_Contents slide layout">
    <p:spTree>
      <p:nvGrpSpPr>
        <p:cNvPr id="76" name="Shape 76"/>
        <p:cNvGrpSpPr/>
        <p:nvPr/>
      </p:nvGrpSpPr>
      <p:grpSpPr>
        <a:xfrm>
          <a:off x="0" y="0"/>
          <a:ext cx="0" cy="0"/>
          <a:chOff x="0" y="0"/>
          <a:chExt cx="0" cy="0"/>
        </a:xfrm>
      </p:grpSpPr>
      <p:sp>
        <p:nvSpPr>
          <p:cNvPr id="77" name="Google Shape;77;p22"/>
          <p:cNvSpPr/>
          <p:nvPr>
            <p:ph idx="2" type="pic"/>
          </p:nvPr>
        </p:nvSpPr>
        <p:spPr>
          <a:xfrm>
            <a:off x="724276" y="1714872"/>
            <a:ext cx="3570781" cy="4314254"/>
          </a:xfrm>
          <a:prstGeom prst="rect">
            <a:avLst/>
          </a:prstGeom>
          <a:solidFill>
            <a:srgbClr val="F2F2F2"/>
          </a:solidFill>
          <a:ln>
            <a:noFill/>
          </a:ln>
        </p:spPr>
      </p:sp>
      <p:sp>
        <p:nvSpPr>
          <p:cNvPr id="78" name="Google Shape;78;p22"/>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11" name="Shape 1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79" name="Shape 7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blipFill>
          <a:blip r:embed="rId2">
            <a:alphaModFix/>
          </a:blip>
          <a:stretch>
            <a:fillRect/>
          </a:stretch>
        </a:blipFill>
      </p:bgPr>
    </p:bg>
    <p:spTree>
      <p:nvGrpSpPr>
        <p:cNvPr id="80" name="Shape 8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5"/>
          <p:cNvSpPr txBox="1"/>
          <p:nvPr>
            <p:ph idx="1" type="body"/>
          </p:nvPr>
        </p:nvSpPr>
        <p:spPr>
          <a:xfrm>
            <a:off x="323529" y="332482"/>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83" name="Shape 83"/>
        <p:cNvGrpSpPr/>
        <p:nvPr/>
      </p:nvGrpSpPr>
      <p:grpSpPr>
        <a:xfrm>
          <a:off x="0" y="0"/>
          <a:ext cx="0" cy="0"/>
          <a:chOff x="0" y="0"/>
          <a:chExt cx="0" cy="0"/>
        </a:xfrm>
      </p:grpSpPr>
      <p:sp>
        <p:nvSpPr>
          <p:cNvPr id="84" name="Google Shape;84;p26"/>
          <p:cNvSpPr txBox="1"/>
          <p:nvPr>
            <p:ph idx="1" type="body"/>
          </p:nvPr>
        </p:nvSpPr>
        <p:spPr>
          <a:xfrm>
            <a:off x="323529" y="123478"/>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5" name="Google Shape;85;p26"/>
          <p:cNvSpPr/>
          <p:nvPr/>
        </p:nvSpPr>
        <p:spPr>
          <a:xfrm>
            <a:off x="354010" y="1131591"/>
            <a:ext cx="3560767" cy="540256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86" name="Google Shape;86;p26"/>
          <p:cNvSpPr/>
          <p:nvPr/>
        </p:nvSpPr>
        <p:spPr>
          <a:xfrm>
            <a:off x="531933" y="1347500"/>
            <a:ext cx="153868" cy="5015200"/>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87" name="Google Shape;87;p26"/>
          <p:cNvSpPr/>
          <p:nvPr/>
        </p:nvSpPr>
        <p:spPr>
          <a:xfrm rot="5400000">
            <a:off x="3057177" y="1276653"/>
            <a:ext cx="685849" cy="685148"/>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262626"/>
              </a:solidFill>
              <a:latin typeface="Arial"/>
              <a:ea typeface="Arial"/>
              <a:cs typeface="Arial"/>
              <a:sym typeface="Arial"/>
            </a:endParaRPr>
          </a:p>
        </p:txBody>
      </p:sp>
      <p:sp>
        <p:nvSpPr>
          <p:cNvPr id="88" name="Google Shape;88;p26"/>
          <p:cNvSpPr txBox="1"/>
          <p:nvPr/>
        </p:nvSpPr>
        <p:spPr>
          <a:xfrm>
            <a:off x="711704" y="1637214"/>
            <a:ext cx="2232248" cy="52322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Resize without losing quality</a:t>
            </a:r>
            <a:endParaRPr b="1" sz="1400">
              <a:solidFill>
                <a:schemeClr val="lt1"/>
              </a:solidFill>
              <a:latin typeface="Arial"/>
              <a:ea typeface="Arial"/>
              <a:cs typeface="Arial"/>
              <a:sym typeface="Arial"/>
            </a:endParaRPr>
          </a:p>
        </p:txBody>
      </p:sp>
      <p:sp>
        <p:nvSpPr>
          <p:cNvPr id="89" name="Google Shape;89;p26"/>
          <p:cNvSpPr txBox="1"/>
          <p:nvPr/>
        </p:nvSpPr>
        <p:spPr>
          <a:xfrm>
            <a:off x="711704" y="2127463"/>
            <a:ext cx="2232248" cy="73866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Change Fill Color &amp;</a:t>
            </a:r>
            <a:endParaRPr/>
          </a:p>
          <a:p>
            <a:pPr indent="0" lvl="0" marL="0" marR="0" rtl="0" algn="l">
              <a:spcBef>
                <a:spcPts val="0"/>
              </a:spcBef>
              <a:spcAft>
                <a:spcPts val="0"/>
              </a:spcAft>
              <a:buNone/>
            </a:pPr>
            <a:r>
              <a:rPr b="1" lang="en-US" sz="1400">
                <a:solidFill>
                  <a:schemeClr val="lt1"/>
                </a:solidFill>
                <a:latin typeface="Arial"/>
                <a:ea typeface="Arial"/>
                <a:cs typeface="Arial"/>
                <a:sym typeface="Arial"/>
              </a:rPr>
              <a:t>Line Color</a:t>
            </a:r>
            <a:endParaRPr b="1" sz="1400">
              <a:solidFill>
                <a:schemeClr val="lt1"/>
              </a:solidFill>
              <a:latin typeface="Arial"/>
              <a:ea typeface="Arial"/>
              <a:cs typeface="Arial"/>
              <a:sym typeface="Arial"/>
            </a:endParaRPr>
          </a:p>
        </p:txBody>
      </p:sp>
      <p:sp>
        <p:nvSpPr>
          <p:cNvPr id="90" name="Google Shape;90;p26"/>
          <p:cNvSpPr txBox="1"/>
          <p:nvPr/>
        </p:nvSpPr>
        <p:spPr>
          <a:xfrm>
            <a:off x="721229" y="5808438"/>
            <a:ext cx="2232000"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91" name="Google Shape;91;p26"/>
          <p:cNvSpPr txBox="1"/>
          <p:nvPr/>
        </p:nvSpPr>
        <p:spPr>
          <a:xfrm>
            <a:off x="721229" y="4450324"/>
            <a:ext cx="2717296" cy="138499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FREE </a:t>
            </a:r>
            <a:endParaRPr/>
          </a:p>
          <a:p>
            <a:pPr indent="0" lvl="0" marL="0" marR="0" rtl="0" algn="l">
              <a:spcBef>
                <a:spcPts val="0"/>
              </a:spcBef>
              <a:spcAft>
                <a:spcPts val="0"/>
              </a:spcAft>
              <a:buNone/>
            </a:pPr>
            <a:r>
              <a:rPr b="1" lang="en-US" sz="2800">
                <a:solidFill>
                  <a:schemeClr val="lt1"/>
                </a:solidFill>
                <a:latin typeface="Arial"/>
                <a:ea typeface="Arial"/>
                <a:cs typeface="Arial"/>
                <a:sym typeface="Arial"/>
              </a:rPr>
              <a:t>PPT TEMPLATES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lide layout">
  <p:cSld name="Section Break Slide layout">
    <p:bg>
      <p:bgPr>
        <a:blipFill>
          <a:blip r:embed="rId2">
            <a:alphaModFix/>
          </a:blip>
          <a:stretch>
            <a:fillRect/>
          </a:stretch>
        </a:blipFill>
      </p:bgPr>
    </p:bg>
    <p:spTree>
      <p:nvGrpSpPr>
        <p:cNvPr id="13" name="Shape 1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15" name="Shape 1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16" name="Shape 1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17" name="Shape 17"/>
        <p:cNvGrpSpPr/>
        <p:nvPr/>
      </p:nvGrpSpPr>
      <p:grpSpPr>
        <a:xfrm>
          <a:off x="0" y="0"/>
          <a:ext cx="0" cy="0"/>
          <a:chOff x="0" y="0"/>
          <a:chExt cx="0" cy="0"/>
        </a:xfrm>
      </p:grpSpPr>
      <p:sp>
        <p:nvSpPr>
          <p:cNvPr id="18" name="Google Shape;18;p9"/>
          <p:cNvSpPr/>
          <p:nvPr/>
        </p:nvSpPr>
        <p:spPr>
          <a:xfrm>
            <a:off x="1" y="0"/>
            <a:ext cx="12207092" cy="182679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19" name="Google Shape;19;p9"/>
          <p:cNvSpPr/>
          <p:nvPr>
            <p:ph idx="2" type="pic"/>
          </p:nvPr>
        </p:nvSpPr>
        <p:spPr>
          <a:xfrm>
            <a:off x="918873" y="2234589"/>
            <a:ext cx="2400000" cy="2160000"/>
          </a:xfrm>
          <a:prstGeom prst="rect">
            <a:avLst/>
          </a:prstGeom>
          <a:solidFill>
            <a:srgbClr val="F2F2F2"/>
          </a:solidFill>
          <a:ln>
            <a:noFill/>
          </a:ln>
        </p:spPr>
      </p:sp>
      <p:sp>
        <p:nvSpPr>
          <p:cNvPr id="20" name="Google Shape;20;p9"/>
          <p:cNvSpPr/>
          <p:nvPr>
            <p:ph idx="3" type="pic"/>
          </p:nvPr>
        </p:nvSpPr>
        <p:spPr>
          <a:xfrm>
            <a:off x="3648458" y="2235736"/>
            <a:ext cx="2320423" cy="2160000"/>
          </a:xfrm>
          <a:prstGeom prst="rect">
            <a:avLst/>
          </a:prstGeom>
          <a:solidFill>
            <a:srgbClr val="F2F2F2"/>
          </a:solidFill>
          <a:ln>
            <a:noFill/>
          </a:ln>
        </p:spPr>
      </p:sp>
      <p:sp>
        <p:nvSpPr>
          <p:cNvPr id="21" name="Google Shape;21;p9"/>
          <p:cNvSpPr/>
          <p:nvPr>
            <p:ph idx="4" type="pic"/>
          </p:nvPr>
        </p:nvSpPr>
        <p:spPr>
          <a:xfrm>
            <a:off x="6298465" y="2235736"/>
            <a:ext cx="2320423" cy="2160000"/>
          </a:xfrm>
          <a:prstGeom prst="rect">
            <a:avLst/>
          </a:prstGeom>
          <a:solidFill>
            <a:srgbClr val="F2F2F2"/>
          </a:solidFill>
          <a:ln>
            <a:noFill/>
          </a:ln>
        </p:spPr>
      </p:sp>
      <p:sp>
        <p:nvSpPr>
          <p:cNvPr id="22" name="Google Shape;22;p9"/>
          <p:cNvSpPr/>
          <p:nvPr>
            <p:ph idx="5" type="pic"/>
          </p:nvPr>
        </p:nvSpPr>
        <p:spPr>
          <a:xfrm>
            <a:off x="8948471" y="2235736"/>
            <a:ext cx="2320423" cy="2160000"/>
          </a:xfrm>
          <a:prstGeom prst="rect">
            <a:avLst/>
          </a:prstGeom>
          <a:solidFill>
            <a:srgbClr val="F2F2F2"/>
          </a:solidFill>
          <a:ln>
            <a:noFill/>
          </a:ln>
        </p:spPr>
      </p:sp>
      <p:sp>
        <p:nvSpPr>
          <p:cNvPr id="23" name="Google Shape;23;p9"/>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5400"/>
              <a:buFont typeface="Arial"/>
              <a:buNone/>
              <a:defRPr b="0" i="0" sz="5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24" name="Google Shape;24;p9"/>
          <p:cNvGrpSpPr/>
          <p:nvPr/>
        </p:nvGrpSpPr>
        <p:grpSpPr>
          <a:xfrm>
            <a:off x="0" y="5736337"/>
            <a:ext cx="12192000" cy="1121663"/>
            <a:chOff x="0" y="5758625"/>
            <a:chExt cx="12192000" cy="1121663"/>
          </a:xfrm>
        </p:grpSpPr>
        <p:sp>
          <p:nvSpPr>
            <p:cNvPr id="25" name="Google Shape;25;p9"/>
            <p:cNvSpPr/>
            <p:nvPr/>
          </p:nvSpPr>
          <p:spPr>
            <a:xfrm>
              <a:off x="0" y="5758625"/>
              <a:ext cx="6085418" cy="1121663"/>
            </a:xfrm>
            <a:custGeom>
              <a:rect b="b" l="l" r="r" t="t"/>
              <a:pathLst>
                <a:path extrusionOk="0" h="1682495" w="8882887">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26" name="Google Shape;26;p9"/>
            <p:cNvSpPr/>
            <p:nvPr/>
          </p:nvSpPr>
          <p:spPr>
            <a:xfrm>
              <a:off x="5164150" y="5758625"/>
              <a:ext cx="1609462" cy="1121663"/>
            </a:xfrm>
            <a:custGeom>
              <a:rect b="b" l="l" r="r" t="t"/>
              <a:pathLst>
                <a:path extrusionOk="0" h="1121663" w="1609462">
                  <a:moveTo>
                    <a:pt x="1129941" y="0"/>
                  </a:moveTo>
                  <a:cubicBezTo>
                    <a:pt x="1129941" y="18"/>
                    <a:pt x="1129957" y="2040"/>
                    <a:pt x="1132023" y="246444"/>
                  </a:cubicBezTo>
                  <a:cubicBezTo>
                    <a:pt x="1132035" y="246468"/>
                    <a:pt x="1132698" y="247808"/>
                    <a:pt x="1171593" y="326429"/>
                  </a:cubicBezTo>
                  <a:cubicBezTo>
                    <a:pt x="1171601" y="326429"/>
                    <a:pt x="1171715" y="326429"/>
                    <a:pt x="1173676" y="326429"/>
                  </a:cubicBezTo>
                  <a:lnTo>
                    <a:pt x="1188254" y="326429"/>
                  </a:lnTo>
                  <a:cubicBezTo>
                    <a:pt x="1188254" y="326443"/>
                    <a:pt x="1188254" y="327005"/>
                    <a:pt x="1188254" y="350208"/>
                  </a:cubicBezTo>
                  <a:cubicBezTo>
                    <a:pt x="1188256" y="350214"/>
                    <a:pt x="1188295" y="350272"/>
                    <a:pt x="1188776" y="351019"/>
                  </a:cubicBezTo>
                  <a:lnTo>
                    <a:pt x="1192420" y="356694"/>
                  </a:lnTo>
                  <a:cubicBezTo>
                    <a:pt x="1192420" y="356714"/>
                    <a:pt x="1192420" y="358229"/>
                    <a:pt x="1192420" y="471268"/>
                  </a:cubicBezTo>
                  <a:cubicBezTo>
                    <a:pt x="1192428" y="471268"/>
                    <a:pt x="1192572" y="471268"/>
                    <a:pt x="1194762" y="471268"/>
                  </a:cubicBezTo>
                  <a:lnTo>
                    <a:pt x="1211164" y="471268"/>
                  </a:lnTo>
                  <a:cubicBezTo>
                    <a:pt x="1211164" y="471288"/>
                    <a:pt x="1211164" y="472923"/>
                    <a:pt x="1211164" y="611783"/>
                  </a:cubicBezTo>
                  <a:cubicBezTo>
                    <a:pt x="1211174" y="611782"/>
                    <a:pt x="1211289" y="611761"/>
                    <a:pt x="1212726" y="611513"/>
                  </a:cubicBezTo>
                  <a:lnTo>
                    <a:pt x="1223660" y="609622"/>
                  </a:lnTo>
                  <a:cubicBezTo>
                    <a:pt x="1223660" y="609644"/>
                    <a:pt x="1223629" y="610978"/>
                    <a:pt x="1221577" y="698254"/>
                  </a:cubicBezTo>
                  <a:cubicBezTo>
                    <a:pt x="1221587" y="698256"/>
                    <a:pt x="1221701" y="698276"/>
                    <a:pt x="1223139" y="698525"/>
                  </a:cubicBezTo>
                  <a:lnTo>
                    <a:pt x="1234073" y="700416"/>
                  </a:lnTo>
                  <a:cubicBezTo>
                    <a:pt x="1234075" y="700423"/>
                    <a:pt x="1234095" y="700487"/>
                    <a:pt x="1234332" y="701227"/>
                  </a:cubicBezTo>
                  <a:lnTo>
                    <a:pt x="1236155" y="706902"/>
                  </a:lnTo>
                  <a:cubicBezTo>
                    <a:pt x="1236157" y="706893"/>
                    <a:pt x="1236204" y="706750"/>
                    <a:pt x="1236936" y="704470"/>
                  </a:cubicBezTo>
                  <a:lnTo>
                    <a:pt x="1242403" y="687446"/>
                  </a:lnTo>
                  <a:cubicBezTo>
                    <a:pt x="1242411" y="687446"/>
                    <a:pt x="1242513" y="687446"/>
                    <a:pt x="1244225" y="687446"/>
                  </a:cubicBezTo>
                  <a:lnTo>
                    <a:pt x="1256982" y="687446"/>
                  </a:lnTo>
                  <a:cubicBezTo>
                    <a:pt x="1256982" y="687463"/>
                    <a:pt x="1256982" y="688156"/>
                    <a:pt x="1256982" y="719872"/>
                  </a:cubicBezTo>
                  <a:cubicBezTo>
                    <a:pt x="1256988" y="719877"/>
                    <a:pt x="1257067" y="719917"/>
                    <a:pt x="1258023" y="720413"/>
                  </a:cubicBezTo>
                  <a:lnTo>
                    <a:pt x="1265313" y="724196"/>
                  </a:lnTo>
                  <a:cubicBezTo>
                    <a:pt x="1265313" y="724205"/>
                    <a:pt x="1265313" y="724306"/>
                    <a:pt x="1265313" y="725547"/>
                  </a:cubicBezTo>
                  <a:lnTo>
                    <a:pt x="1265313" y="735005"/>
                  </a:lnTo>
                  <a:cubicBezTo>
                    <a:pt x="1265333" y="735005"/>
                    <a:pt x="1266266" y="735005"/>
                    <a:pt x="1311131" y="735005"/>
                  </a:cubicBezTo>
                  <a:cubicBezTo>
                    <a:pt x="1311131" y="735013"/>
                    <a:pt x="1311131" y="735096"/>
                    <a:pt x="1311131" y="736086"/>
                  </a:cubicBezTo>
                  <a:lnTo>
                    <a:pt x="1311131" y="743652"/>
                  </a:lnTo>
                  <a:cubicBezTo>
                    <a:pt x="1311140" y="743652"/>
                    <a:pt x="1311264" y="743652"/>
                    <a:pt x="1313213" y="743652"/>
                  </a:cubicBezTo>
                  <a:lnTo>
                    <a:pt x="1327791" y="743652"/>
                  </a:lnTo>
                  <a:cubicBezTo>
                    <a:pt x="1327791" y="743634"/>
                    <a:pt x="1327791" y="742905"/>
                    <a:pt x="1327791" y="713387"/>
                  </a:cubicBezTo>
                  <a:cubicBezTo>
                    <a:pt x="1327813" y="713387"/>
                    <a:pt x="1328769" y="713387"/>
                    <a:pt x="1373609" y="713387"/>
                  </a:cubicBezTo>
                  <a:cubicBezTo>
                    <a:pt x="1373609" y="713379"/>
                    <a:pt x="1373609" y="713282"/>
                    <a:pt x="1373609" y="712036"/>
                  </a:cubicBezTo>
                  <a:lnTo>
                    <a:pt x="1373609" y="702578"/>
                  </a:lnTo>
                  <a:cubicBezTo>
                    <a:pt x="1373616" y="702578"/>
                    <a:pt x="1373692" y="702578"/>
                    <a:pt x="1374651" y="702578"/>
                  </a:cubicBezTo>
                  <a:lnTo>
                    <a:pt x="1381940" y="702578"/>
                  </a:lnTo>
                  <a:cubicBezTo>
                    <a:pt x="1381940" y="702571"/>
                    <a:pt x="1381940" y="702458"/>
                    <a:pt x="1381940" y="700687"/>
                  </a:cubicBezTo>
                  <a:lnTo>
                    <a:pt x="1381940" y="687446"/>
                  </a:lnTo>
                  <a:cubicBezTo>
                    <a:pt x="1381950" y="687446"/>
                    <a:pt x="1382024" y="687446"/>
                    <a:pt x="1382721" y="687446"/>
                  </a:cubicBezTo>
                  <a:lnTo>
                    <a:pt x="1388188" y="687446"/>
                  </a:lnTo>
                  <a:cubicBezTo>
                    <a:pt x="1388188" y="687439"/>
                    <a:pt x="1388188" y="687354"/>
                    <a:pt x="1388188" y="686365"/>
                  </a:cubicBezTo>
                  <a:lnTo>
                    <a:pt x="1388188" y="678798"/>
                  </a:lnTo>
                  <a:cubicBezTo>
                    <a:pt x="1388196" y="678798"/>
                    <a:pt x="1388323" y="678798"/>
                    <a:pt x="1390271" y="678798"/>
                  </a:cubicBezTo>
                  <a:lnTo>
                    <a:pt x="1404849" y="678798"/>
                  </a:lnTo>
                  <a:cubicBezTo>
                    <a:pt x="1404849" y="678805"/>
                    <a:pt x="1404849" y="678882"/>
                    <a:pt x="1404849" y="679879"/>
                  </a:cubicBezTo>
                  <a:lnTo>
                    <a:pt x="1404849" y="687446"/>
                  </a:lnTo>
                  <a:cubicBezTo>
                    <a:pt x="1404861" y="687446"/>
                    <a:pt x="1405376" y="687446"/>
                    <a:pt x="1427758" y="687446"/>
                  </a:cubicBezTo>
                  <a:cubicBezTo>
                    <a:pt x="1427758" y="687438"/>
                    <a:pt x="1427758" y="687324"/>
                    <a:pt x="1427758" y="685554"/>
                  </a:cubicBezTo>
                  <a:lnTo>
                    <a:pt x="1427758" y="672313"/>
                  </a:lnTo>
                  <a:cubicBezTo>
                    <a:pt x="1427764" y="672313"/>
                    <a:pt x="1427864" y="672313"/>
                    <a:pt x="1429581" y="672313"/>
                  </a:cubicBezTo>
                  <a:lnTo>
                    <a:pt x="1442337" y="672313"/>
                  </a:lnTo>
                  <a:cubicBezTo>
                    <a:pt x="1442337" y="672325"/>
                    <a:pt x="1442337" y="672839"/>
                    <a:pt x="1442337" y="696093"/>
                  </a:cubicBezTo>
                  <a:cubicBezTo>
                    <a:pt x="1442344" y="696093"/>
                    <a:pt x="1442426" y="696093"/>
                    <a:pt x="1443379" y="696093"/>
                  </a:cubicBezTo>
                  <a:lnTo>
                    <a:pt x="1450668" y="696093"/>
                  </a:lnTo>
                  <a:cubicBezTo>
                    <a:pt x="1450668" y="696087"/>
                    <a:pt x="1450668" y="696006"/>
                    <a:pt x="1450668" y="695012"/>
                  </a:cubicBezTo>
                  <a:lnTo>
                    <a:pt x="1450668" y="687446"/>
                  </a:lnTo>
                  <a:cubicBezTo>
                    <a:pt x="1450677" y="687446"/>
                    <a:pt x="1450798" y="687446"/>
                    <a:pt x="1452489" y="687446"/>
                  </a:cubicBezTo>
                  <a:lnTo>
                    <a:pt x="1465246" y="687446"/>
                  </a:lnTo>
                  <a:cubicBezTo>
                    <a:pt x="1465246" y="687459"/>
                    <a:pt x="1465246" y="688018"/>
                    <a:pt x="1465246" y="713387"/>
                  </a:cubicBezTo>
                  <a:cubicBezTo>
                    <a:pt x="1465254" y="713387"/>
                    <a:pt x="1465376" y="713387"/>
                    <a:pt x="1467329" y="713387"/>
                  </a:cubicBezTo>
                  <a:lnTo>
                    <a:pt x="1481907" y="713387"/>
                  </a:lnTo>
                  <a:cubicBezTo>
                    <a:pt x="1481907" y="713398"/>
                    <a:pt x="1481907" y="713513"/>
                    <a:pt x="1481907" y="715008"/>
                  </a:cubicBezTo>
                  <a:lnTo>
                    <a:pt x="1481907" y="726358"/>
                  </a:lnTo>
                  <a:cubicBezTo>
                    <a:pt x="1481915" y="726358"/>
                    <a:pt x="1481988" y="726358"/>
                    <a:pt x="1482688" y="726358"/>
                  </a:cubicBezTo>
                  <a:lnTo>
                    <a:pt x="1488156" y="726358"/>
                  </a:lnTo>
                  <a:cubicBezTo>
                    <a:pt x="1488156" y="726350"/>
                    <a:pt x="1488156" y="726274"/>
                    <a:pt x="1488156" y="725547"/>
                  </a:cubicBezTo>
                  <a:lnTo>
                    <a:pt x="1488156" y="719872"/>
                  </a:lnTo>
                  <a:cubicBezTo>
                    <a:pt x="1488173" y="719872"/>
                    <a:pt x="1488912" y="719872"/>
                    <a:pt x="1519395" y="719872"/>
                  </a:cubicBezTo>
                  <a:cubicBezTo>
                    <a:pt x="1519395" y="719886"/>
                    <a:pt x="1519395" y="720449"/>
                    <a:pt x="1519395" y="743652"/>
                  </a:cubicBezTo>
                  <a:cubicBezTo>
                    <a:pt x="1519402" y="743652"/>
                    <a:pt x="1519483" y="743652"/>
                    <a:pt x="1520436" y="743652"/>
                  </a:cubicBezTo>
                  <a:lnTo>
                    <a:pt x="1527726" y="743652"/>
                  </a:lnTo>
                  <a:cubicBezTo>
                    <a:pt x="1527726" y="743659"/>
                    <a:pt x="1527726" y="743732"/>
                    <a:pt x="1527726" y="744733"/>
                  </a:cubicBezTo>
                  <a:lnTo>
                    <a:pt x="1527726" y="752299"/>
                  </a:lnTo>
                  <a:cubicBezTo>
                    <a:pt x="1527735" y="752299"/>
                    <a:pt x="1527810" y="752299"/>
                    <a:pt x="1528507" y="752299"/>
                  </a:cubicBezTo>
                  <a:lnTo>
                    <a:pt x="1533974" y="752299"/>
                  </a:lnTo>
                  <a:cubicBezTo>
                    <a:pt x="1533974" y="752292"/>
                    <a:pt x="1533974" y="752172"/>
                    <a:pt x="1533974" y="750137"/>
                  </a:cubicBezTo>
                  <a:lnTo>
                    <a:pt x="1533974" y="735005"/>
                  </a:lnTo>
                  <a:cubicBezTo>
                    <a:pt x="1533981" y="735005"/>
                    <a:pt x="1534061" y="735005"/>
                    <a:pt x="1535015" y="735005"/>
                  </a:cubicBezTo>
                  <a:lnTo>
                    <a:pt x="1542304" y="735005"/>
                  </a:lnTo>
                  <a:cubicBezTo>
                    <a:pt x="1542304" y="735013"/>
                    <a:pt x="1542304" y="735096"/>
                    <a:pt x="1542304" y="736086"/>
                  </a:cubicBezTo>
                  <a:lnTo>
                    <a:pt x="1542304" y="743652"/>
                  </a:lnTo>
                  <a:lnTo>
                    <a:pt x="1547771" y="741659"/>
                  </a:lnTo>
                  <a:cubicBezTo>
                    <a:pt x="1548552" y="741287"/>
                    <a:pt x="1548552" y="741085"/>
                    <a:pt x="1548552" y="740679"/>
                  </a:cubicBezTo>
                  <a:lnTo>
                    <a:pt x="1548552" y="735005"/>
                  </a:lnTo>
                  <a:cubicBezTo>
                    <a:pt x="1548570" y="735005"/>
                    <a:pt x="1549393" y="735005"/>
                    <a:pt x="1588123" y="735005"/>
                  </a:cubicBezTo>
                  <a:cubicBezTo>
                    <a:pt x="1588123" y="735019"/>
                    <a:pt x="1588123" y="735566"/>
                    <a:pt x="1588123" y="758784"/>
                  </a:cubicBezTo>
                  <a:cubicBezTo>
                    <a:pt x="1588131" y="758784"/>
                    <a:pt x="1588252" y="758784"/>
                    <a:pt x="1590205" y="758784"/>
                  </a:cubicBezTo>
                  <a:lnTo>
                    <a:pt x="1604783" y="758784"/>
                  </a:lnTo>
                  <a:cubicBezTo>
                    <a:pt x="1604783" y="758792"/>
                    <a:pt x="1604783" y="758874"/>
                    <a:pt x="1604783" y="759865"/>
                  </a:cubicBezTo>
                  <a:lnTo>
                    <a:pt x="1604783" y="767431"/>
                  </a:lnTo>
                  <a:cubicBezTo>
                    <a:pt x="1604793" y="767431"/>
                    <a:pt x="1604919" y="767431"/>
                    <a:pt x="1606606" y="767431"/>
                  </a:cubicBezTo>
                  <a:lnTo>
                    <a:pt x="1609462" y="767431"/>
                  </a:lnTo>
                  <a:lnTo>
                    <a:pt x="1609462" y="1121663"/>
                  </a:lnTo>
                  <a:lnTo>
                    <a:pt x="0" y="1121663"/>
                  </a:lnTo>
                  <a:lnTo>
                    <a:pt x="43213" y="1048827"/>
                  </a:lnTo>
                  <a:cubicBezTo>
                    <a:pt x="56785" y="1047723"/>
                    <a:pt x="70386" y="1046621"/>
                    <a:pt x="84500" y="1045519"/>
                  </a:cubicBezTo>
                  <a:cubicBezTo>
                    <a:pt x="84500" y="1033896"/>
                    <a:pt x="84500" y="1024598"/>
                    <a:pt x="84500" y="1012974"/>
                  </a:cubicBezTo>
                  <a:cubicBezTo>
                    <a:pt x="100534" y="1012974"/>
                    <a:pt x="116567" y="1012974"/>
                    <a:pt x="130311" y="1012974"/>
                  </a:cubicBezTo>
                  <a:cubicBezTo>
                    <a:pt x="130311" y="1006000"/>
                    <a:pt x="130311" y="1001351"/>
                    <a:pt x="130311" y="994377"/>
                  </a:cubicBezTo>
                  <a:cubicBezTo>
                    <a:pt x="162379" y="994377"/>
                    <a:pt x="194447" y="994377"/>
                    <a:pt x="226515" y="994377"/>
                  </a:cubicBezTo>
                  <a:cubicBezTo>
                    <a:pt x="226515" y="999026"/>
                    <a:pt x="226515" y="1001351"/>
                    <a:pt x="226515" y="1006000"/>
                  </a:cubicBezTo>
                  <a:cubicBezTo>
                    <a:pt x="247130" y="1006000"/>
                    <a:pt x="267744" y="1006000"/>
                    <a:pt x="288359" y="1006000"/>
                  </a:cubicBezTo>
                  <a:cubicBezTo>
                    <a:pt x="288359" y="1008325"/>
                    <a:pt x="288359" y="1010650"/>
                    <a:pt x="288359" y="1012974"/>
                  </a:cubicBezTo>
                  <a:cubicBezTo>
                    <a:pt x="292940" y="1012974"/>
                    <a:pt x="299812" y="1012974"/>
                    <a:pt x="306683" y="1012974"/>
                  </a:cubicBezTo>
                  <a:cubicBezTo>
                    <a:pt x="306683" y="1015299"/>
                    <a:pt x="306683" y="1017624"/>
                    <a:pt x="306683" y="1019948"/>
                  </a:cubicBezTo>
                  <a:cubicBezTo>
                    <a:pt x="311265" y="1019948"/>
                    <a:pt x="318136" y="1019948"/>
                    <a:pt x="322717" y="1019948"/>
                  </a:cubicBezTo>
                  <a:cubicBezTo>
                    <a:pt x="322717" y="985079"/>
                    <a:pt x="322717" y="950209"/>
                    <a:pt x="322717" y="915339"/>
                  </a:cubicBezTo>
                  <a:cubicBezTo>
                    <a:pt x="338751" y="910690"/>
                    <a:pt x="354786" y="906041"/>
                    <a:pt x="370819" y="901391"/>
                  </a:cubicBezTo>
                  <a:cubicBezTo>
                    <a:pt x="400597" y="901391"/>
                    <a:pt x="430373" y="901391"/>
                    <a:pt x="460150" y="901391"/>
                  </a:cubicBezTo>
                  <a:cubicBezTo>
                    <a:pt x="460150" y="845600"/>
                    <a:pt x="460150" y="789808"/>
                    <a:pt x="460150" y="734017"/>
                  </a:cubicBezTo>
                  <a:cubicBezTo>
                    <a:pt x="467022" y="729367"/>
                    <a:pt x="476184" y="727043"/>
                    <a:pt x="485346" y="722393"/>
                  </a:cubicBezTo>
                  <a:cubicBezTo>
                    <a:pt x="521995" y="717744"/>
                    <a:pt x="558644" y="710770"/>
                    <a:pt x="595293" y="703796"/>
                  </a:cubicBezTo>
                  <a:cubicBezTo>
                    <a:pt x="609037" y="708445"/>
                    <a:pt x="620489" y="713095"/>
                    <a:pt x="634232" y="715419"/>
                  </a:cubicBezTo>
                  <a:cubicBezTo>
                    <a:pt x="636523" y="717744"/>
                    <a:pt x="638814" y="720069"/>
                    <a:pt x="641104" y="722393"/>
                  </a:cubicBezTo>
                  <a:cubicBezTo>
                    <a:pt x="641104" y="827002"/>
                    <a:pt x="641104" y="931612"/>
                    <a:pt x="641104" y="1033896"/>
                  </a:cubicBezTo>
                  <a:cubicBezTo>
                    <a:pt x="645685" y="1033896"/>
                    <a:pt x="650266" y="1033896"/>
                    <a:pt x="657138" y="1033896"/>
                  </a:cubicBezTo>
                  <a:cubicBezTo>
                    <a:pt x="657138" y="992053"/>
                    <a:pt x="657138" y="950209"/>
                    <a:pt x="657138" y="908365"/>
                  </a:cubicBezTo>
                  <a:cubicBezTo>
                    <a:pt x="661719" y="908365"/>
                    <a:pt x="666300" y="908365"/>
                    <a:pt x="670881" y="908365"/>
                  </a:cubicBezTo>
                  <a:cubicBezTo>
                    <a:pt x="670881" y="903716"/>
                    <a:pt x="670881" y="901391"/>
                    <a:pt x="670881" y="896742"/>
                  </a:cubicBezTo>
                  <a:cubicBezTo>
                    <a:pt x="675462" y="894417"/>
                    <a:pt x="680043" y="892093"/>
                    <a:pt x="684624" y="889768"/>
                  </a:cubicBezTo>
                  <a:lnTo>
                    <a:pt x="696077" y="889768"/>
                  </a:lnTo>
                  <a:cubicBezTo>
                    <a:pt x="696077" y="885119"/>
                    <a:pt x="696077" y="882794"/>
                    <a:pt x="696077" y="878145"/>
                  </a:cubicBezTo>
                  <a:cubicBezTo>
                    <a:pt x="698368" y="875820"/>
                    <a:pt x="702949" y="873495"/>
                    <a:pt x="705239" y="871171"/>
                  </a:cubicBezTo>
                  <a:cubicBezTo>
                    <a:pt x="712111" y="871171"/>
                    <a:pt x="721274" y="871171"/>
                    <a:pt x="728146" y="871171"/>
                  </a:cubicBezTo>
                  <a:cubicBezTo>
                    <a:pt x="728146" y="882794"/>
                    <a:pt x="728146" y="896742"/>
                    <a:pt x="728146" y="908365"/>
                  </a:cubicBezTo>
                  <a:cubicBezTo>
                    <a:pt x="744180" y="908365"/>
                    <a:pt x="760213" y="908365"/>
                    <a:pt x="776247" y="908365"/>
                  </a:cubicBezTo>
                  <a:cubicBezTo>
                    <a:pt x="776247" y="952534"/>
                    <a:pt x="776247" y="994377"/>
                    <a:pt x="776247" y="1038546"/>
                  </a:cubicBezTo>
                  <a:cubicBezTo>
                    <a:pt x="783118" y="1038546"/>
                    <a:pt x="789990" y="1038546"/>
                    <a:pt x="794571" y="1038546"/>
                  </a:cubicBezTo>
                  <a:cubicBezTo>
                    <a:pt x="801443" y="1036221"/>
                    <a:pt x="806024" y="1033896"/>
                    <a:pt x="812895" y="1031572"/>
                  </a:cubicBezTo>
                  <a:cubicBezTo>
                    <a:pt x="812895" y="1026922"/>
                    <a:pt x="812895" y="1024598"/>
                    <a:pt x="812895" y="1022273"/>
                  </a:cubicBezTo>
                  <a:cubicBezTo>
                    <a:pt x="810605" y="1022273"/>
                    <a:pt x="808315" y="1019948"/>
                    <a:pt x="806024" y="1019948"/>
                  </a:cubicBezTo>
                  <a:cubicBezTo>
                    <a:pt x="806024" y="1017624"/>
                    <a:pt x="806024" y="1015299"/>
                    <a:pt x="806024" y="1012974"/>
                  </a:cubicBezTo>
                  <a:cubicBezTo>
                    <a:pt x="808315" y="1010650"/>
                    <a:pt x="810605" y="1010650"/>
                    <a:pt x="812895" y="1008325"/>
                  </a:cubicBezTo>
                  <a:cubicBezTo>
                    <a:pt x="812895" y="992053"/>
                    <a:pt x="812895" y="973455"/>
                    <a:pt x="812895" y="957183"/>
                  </a:cubicBezTo>
                  <a:cubicBezTo>
                    <a:pt x="810605" y="957183"/>
                    <a:pt x="808315" y="954858"/>
                    <a:pt x="806024" y="954858"/>
                  </a:cubicBezTo>
                  <a:cubicBezTo>
                    <a:pt x="806024" y="952534"/>
                    <a:pt x="806024" y="950209"/>
                    <a:pt x="806024" y="947884"/>
                  </a:cubicBezTo>
                  <a:cubicBezTo>
                    <a:pt x="808315" y="945560"/>
                    <a:pt x="810605" y="945560"/>
                    <a:pt x="812895" y="943235"/>
                  </a:cubicBezTo>
                  <a:lnTo>
                    <a:pt x="817477" y="938586"/>
                  </a:lnTo>
                  <a:lnTo>
                    <a:pt x="817477" y="929287"/>
                  </a:lnTo>
                  <a:cubicBezTo>
                    <a:pt x="815186" y="929287"/>
                    <a:pt x="815186" y="929287"/>
                    <a:pt x="812895" y="929287"/>
                  </a:cubicBezTo>
                  <a:cubicBezTo>
                    <a:pt x="812895" y="926962"/>
                    <a:pt x="812895" y="924638"/>
                    <a:pt x="812895" y="922313"/>
                  </a:cubicBezTo>
                  <a:cubicBezTo>
                    <a:pt x="815186" y="922313"/>
                    <a:pt x="817477" y="919988"/>
                    <a:pt x="819767" y="917664"/>
                  </a:cubicBezTo>
                  <a:cubicBezTo>
                    <a:pt x="822057" y="889768"/>
                    <a:pt x="828929" y="866522"/>
                    <a:pt x="856416" y="852574"/>
                  </a:cubicBezTo>
                  <a:cubicBezTo>
                    <a:pt x="854125" y="852574"/>
                    <a:pt x="854125" y="850249"/>
                    <a:pt x="851835" y="850249"/>
                  </a:cubicBezTo>
                  <a:cubicBezTo>
                    <a:pt x="851835" y="847924"/>
                    <a:pt x="851835" y="845600"/>
                    <a:pt x="851835" y="843275"/>
                  </a:cubicBezTo>
                  <a:cubicBezTo>
                    <a:pt x="854125" y="843275"/>
                    <a:pt x="856416" y="840950"/>
                    <a:pt x="858706" y="840950"/>
                  </a:cubicBezTo>
                  <a:cubicBezTo>
                    <a:pt x="858706" y="836301"/>
                    <a:pt x="858706" y="833976"/>
                    <a:pt x="858706" y="831652"/>
                  </a:cubicBezTo>
                  <a:cubicBezTo>
                    <a:pt x="860997" y="831652"/>
                    <a:pt x="860997" y="831652"/>
                    <a:pt x="863288" y="831652"/>
                  </a:cubicBezTo>
                  <a:cubicBezTo>
                    <a:pt x="863288" y="824678"/>
                    <a:pt x="863288" y="817704"/>
                    <a:pt x="863288" y="810730"/>
                  </a:cubicBezTo>
                  <a:cubicBezTo>
                    <a:pt x="860997" y="810730"/>
                    <a:pt x="860997" y="810730"/>
                    <a:pt x="858706" y="810730"/>
                  </a:cubicBezTo>
                  <a:cubicBezTo>
                    <a:pt x="858706" y="808405"/>
                    <a:pt x="858706" y="808405"/>
                    <a:pt x="858706" y="806081"/>
                  </a:cubicBezTo>
                  <a:lnTo>
                    <a:pt x="863288" y="803756"/>
                  </a:lnTo>
                  <a:cubicBezTo>
                    <a:pt x="867868" y="799107"/>
                    <a:pt x="870159" y="794457"/>
                    <a:pt x="874740" y="787483"/>
                  </a:cubicBezTo>
                  <a:cubicBezTo>
                    <a:pt x="877030" y="782834"/>
                    <a:pt x="877030" y="780510"/>
                    <a:pt x="877030" y="778185"/>
                  </a:cubicBezTo>
                  <a:cubicBezTo>
                    <a:pt x="872450" y="771211"/>
                    <a:pt x="872450" y="759588"/>
                    <a:pt x="877030" y="752614"/>
                  </a:cubicBezTo>
                  <a:cubicBezTo>
                    <a:pt x="877032" y="752611"/>
                    <a:pt x="877047" y="752565"/>
                    <a:pt x="877317" y="751742"/>
                  </a:cubicBezTo>
                  <a:lnTo>
                    <a:pt x="879321" y="745640"/>
                  </a:lnTo>
                  <a:cubicBezTo>
                    <a:pt x="879322" y="745643"/>
                    <a:pt x="879338" y="745689"/>
                    <a:pt x="879607" y="746512"/>
                  </a:cubicBezTo>
                  <a:lnTo>
                    <a:pt x="881612" y="752614"/>
                  </a:lnTo>
                  <a:cubicBezTo>
                    <a:pt x="886192" y="759588"/>
                    <a:pt x="888483" y="771211"/>
                    <a:pt x="883902" y="778185"/>
                  </a:cubicBezTo>
                  <a:cubicBezTo>
                    <a:pt x="883902" y="780510"/>
                    <a:pt x="883902" y="782834"/>
                    <a:pt x="883902" y="785159"/>
                  </a:cubicBezTo>
                  <a:cubicBezTo>
                    <a:pt x="888483" y="792133"/>
                    <a:pt x="893064" y="799107"/>
                    <a:pt x="895356" y="803756"/>
                  </a:cubicBezTo>
                  <a:cubicBezTo>
                    <a:pt x="897647" y="803756"/>
                    <a:pt x="897647" y="806081"/>
                    <a:pt x="899937" y="806081"/>
                  </a:cubicBezTo>
                  <a:cubicBezTo>
                    <a:pt x="899937" y="808405"/>
                    <a:pt x="899937" y="808405"/>
                    <a:pt x="899937" y="810730"/>
                  </a:cubicBezTo>
                  <a:cubicBezTo>
                    <a:pt x="897647" y="817704"/>
                    <a:pt x="897647" y="824678"/>
                    <a:pt x="897647" y="831652"/>
                  </a:cubicBezTo>
                  <a:cubicBezTo>
                    <a:pt x="902227" y="833976"/>
                    <a:pt x="902227" y="836301"/>
                    <a:pt x="902227" y="840950"/>
                  </a:cubicBezTo>
                  <a:lnTo>
                    <a:pt x="906809" y="843275"/>
                  </a:lnTo>
                  <a:cubicBezTo>
                    <a:pt x="906809" y="845600"/>
                    <a:pt x="906809" y="847924"/>
                    <a:pt x="906809" y="850249"/>
                  </a:cubicBezTo>
                  <a:cubicBezTo>
                    <a:pt x="904518" y="852574"/>
                    <a:pt x="904518" y="852574"/>
                    <a:pt x="902227" y="852574"/>
                  </a:cubicBezTo>
                  <a:cubicBezTo>
                    <a:pt x="915970" y="859548"/>
                    <a:pt x="923988" y="868847"/>
                    <a:pt x="929142" y="879889"/>
                  </a:cubicBezTo>
                  <a:lnTo>
                    <a:pt x="938277" y="915339"/>
                  </a:lnTo>
                  <a:lnTo>
                    <a:pt x="970944" y="915339"/>
                  </a:lnTo>
                  <a:lnTo>
                    <a:pt x="970944" y="886329"/>
                  </a:lnTo>
                  <a:lnTo>
                    <a:pt x="965411" y="886329"/>
                  </a:lnTo>
                  <a:cubicBezTo>
                    <a:pt x="965411" y="886306"/>
                    <a:pt x="965411" y="884414"/>
                    <a:pt x="965411" y="724196"/>
                  </a:cubicBezTo>
                  <a:cubicBezTo>
                    <a:pt x="965423" y="724196"/>
                    <a:pt x="965907" y="724196"/>
                    <a:pt x="986238" y="724196"/>
                  </a:cubicBezTo>
                  <a:cubicBezTo>
                    <a:pt x="986242" y="724190"/>
                    <a:pt x="986280" y="724108"/>
                    <a:pt x="986759" y="723115"/>
                  </a:cubicBezTo>
                  <a:lnTo>
                    <a:pt x="990403" y="715549"/>
                  </a:lnTo>
                  <a:cubicBezTo>
                    <a:pt x="990412" y="715550"/>
                    <a:pt x="990528" y="715568"/>
                    <a:pt x="992226" y="715819"/>
                  </a:cubicBezTo>
                  <a:lnTo>
                    <a:pt x="1004982" y="717710"/>
                  </a:lnTo>
                  <a:cubicBezTo>
                    <a:pt x="1004985" y="717720"/>
                    <a:pt x="1005024" y="717821"/>
                    <a:pt x="1005502" y="719062"/>
                  </a:cubicBezTo>
                  <a:lnTo>
                    <a:pt x="1009146" y="728519"/>
                  </a:lnTo>
                  <a:cubicBezTo>
                    <a:pt x="1009161" y="728520"/>
                    <a:pt x="1009773" y="728570"/>
                    <a:pt x="1036221" y="730681"/>
                  </a:cubicBezTo>
                  <a:cubicBezTo>
                    <a:pt x="1036221" y="730661"/>
                    <a:pt x="1036221" y="729131"/>
                    <a:pt x="1036221" y="607460"/>
                  </a:cubicBezTo>
                  <a:cubicBezTo>
                    <a:pt x="1036230" y="607460"/>
                    <a:pt x="1036353" y="607460"/>
                    <a:pt x="1038304" y="607460"/>
                  </a:cubicBezTo>
                  <a:lnTo>
                    <a:pt x="1052883" y="607460"/>
                  </a:lnTo>
                  <a:cubicBezTo>
                    <a:pt x="1052883" y="607438"/>
                    <a:pt x="1052883" y="605724"/>
                    <a:pt x="1052883" y="471268"/>
                  </a:cubicBezTo>
                  <a:cubicBezTo>
                    <a:pt x="1052891" y="471268"/>
                    <a:pt x="1053002" y="471268"/>
                    <a:pt x="1054704" y="471268"/>
                  </a:cubicBezTo>
                  <a:lnTo>
                    <a:pt x="1067461" y="471268"/>
                  </a:lnTo>
                  <a:cubicBezTo>
                    <a:pt x="1067461" y="471251"/>
                    <a:pt x="1067461" y="469845"/>
                    <a:pt x="1067461" y="356694"/>
                  </a:cubicBezTo>
                  <a:cubicBezTo>
                    <a:pt x="1071626" y="354532"/>
                    <a:pt x="1071626" y="354532"/>
                    <a:pt x="1071626" y="328590"/>
                  </a:cubicBezTo>
                  <a:cubicBezTo>
                    <a:pt x="1071633" y="328590"/>
                    <a:pt x="1071756" y="328590"/>
                    <a:pt x="1073709" y="328590"/>
                  </a:cubicBezTo>
                  <a:lnTo>
                    <a:pt x="1088288" y="328590"/>
                  </a:lnTo>
                  <a:cubicBezTo>
                    <a:pt x="1088299" y="328567"/>
                    <a:pt x="1088922" y="327200"/>
                    <a:pt x="1125775" y="246444"/>
                  </a:cubicBezTo>
                  <a:cubicBezTo>
                    <a:pt x="1125775" y="246430"/>
                    <a:pt x="1125810" y="244478"/>
                    <a:pt x="1129941" y="0"/>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27" name="Google Shape;27;p9"/>
            <p:cNvSpPr/>
            <p:nvPr/>
          </p:nvSpPr>
          <p:spPr>
            <a:xfrm>
              <a:off x="7716044" y="5840773"/>
              <a:ext cx="4475956" cy="1039515"/>
            </a:xfrm>
            <a:custGeom>
              <a:rect b="b" l="l" r="r" t="t"/>
              <a:pathLst>
                <a:path extrusionOk="0" h="1039515" w="4475956">
                  <a:moveTo>
                    <a:pt x="1569801" y="0"/>
                  </a:moveTo>
                  <a:cubicBezTo>
                    <a:pt x="1573966" y="6486"/>
                    <a:pt x="1573966" y="10810"/>
                    <a:pt x="1573966" y="17294"/>
                  </a:cubicBezTo>
                  <a:cubicBezTo>
                    <a:pt x="1576049" y="38912"/>
                    <a:pt x="1576049" y="58368"/>
                    <a:pt x="1576049" y="75662"/>
                  </a:cubicBezTo>
                  <a:cubicBezTo>
                    <a:pt x="1578131" y="99442"/>
                    <a:pt x="1578131" y="118898"/>
                    <a:pt x="1578131" y="138354"/>
                  </a:cubicBezTo>
                  <a:cubicBezTo>
                    <a:pt x="1580214" y="140516"/>
                    <a:pt x="1582297" y="142678"/>
                    <a:pt x="1584379" y="144840"/>
                  </a:cubicBezTo>
                  <a:cubicBezTo>
                    <a:pt x="1584379" y="147002"/>
                    <a:pt x="1582297" y="149162"/>
                    <a:pt x="1582297" y="151324"/>
                  </a:cubicBezTo>
                  <a:cubicBezTo>
                    <a:pt x="1582297" y="177266"/>
                    <a:pt x="1582297" y="203207"/>
                    <a:pt x="1582297" y="229148"/>
                  </a:cubicBezTo>
                  <a:cubicBezTo>
                    <a:pt x="1582297" y="231310"/>
                    <a:pt x="1584379" y="231310"/>
                    <a:pt x="1584379" y="233472"/>
                  </a:cubicBezTo>
                  <a:cubicBezTo>
                    <a:pt x="1584379" y="239957"/>
                    <a:pt x="1584379" y="246442"/>
                    <a:pt x="1584379" y="255090"/>
                  </a:cubicBezTo>
                  <a:cubicBezTo>
                    <a:pt x="1588544" y="255090"/>
                    <a:pt x="1594792" y="255090"/>
                    <a:pt x="1598957" y="255090"/>
                  </a:cubicBezTo>
                  <a:cubicBezTo>
                    <a:pt x="1598957" y="261575"/>
                    <a:pt x="1598957" y="268060"/>
                    <a:pt x="1598957" y="272384"/>
                  </a:cubicBezTo>
                  <a:cubicBezTo>
                    <a:pt x="1607289" y="281031"/>
                    <a:pt x="1607289" y="281031"/>
                    <a:pt x="1607289" y="296163"/>
                  </a:cubicBezTo>
                  <a:cubicBezTo>
                    <a:pt x="1605205" y="296163"/>
                    <a:pt x="1603123" y="298325"/>
                    <a:pt x="1601041" y="300487"/>
                  </a:cubicBezTo>
                  <a:cubicBezTo>
                    <a:pt x="1621866" y="311296"/>
                    <a:pt x="1596875" y="319943"/>
                    <a:pt x="1588544" y="322105"/>
                  </a:cubicBezTo>
                  <a:cubicBezTo>
                    <a:pt x="1590627" y="406414"/>
                    <a:pt x="1594792" y="490723"/>
                    <a:pt x="1596875" y="575033"/>
                  </a:cubicBezTo>
                  <a:cubicBezTo>
                    <a:pt x="1619785" y="575033"/>
                    <a:pt x="1642693" y="575033"/>
                    <a:pt x="1663520" y="575033"/>
                  </a:cubicBezTo>
                  <a:cubicBezTo>
                    <a:pt x="1663520" y="600974"/>
                    <a:pt x="1663520" y="626915"/>
                    <a:pt x="1663520" y="650695"/>
                  </a:cubicBezTo>
                  <a:cubicBezTo>
                    <a:pt x="1667685" y="650695"/>
                    <a:pt x="1669768" y="650695"/>
                    <a:pt x="1671851" y="650695"/>
                  </a:cubicBezTo>
                  <a:cubicBezTo>
                    <a:pt x="1671851" y="648533"/>
                    <a:pt x="1673933" y="646371"/>
                    <a:pt x="1673933" y="644210"/>
                  </a:cubicBezTo>
                  <a:cubicBezTo>
                    <a:pt x="1676016" y="644210"/>
                    <a:pt x="1678098" y="644210"/>
                    <a:pt x="1680181" y="644210"/>
                  </a:cubicBezTo>
                  <a:cubicBezTo>
                    <a:pt x="1680181" y="646371"/>
                    <a:pt x="1680181" y="648533"/>
                    <a:pt x="1682265" y="652857"/>
                  </a:cubicBezTo>
                  <a:cubicBezTo>
                    <a:pt x="1686429" y="652857"/>
                    <a:pt x="1690594" y="652857"/>
                    <a:pt x="1694761" y="652857"/>
                  </a:cubicBezTo>
                  <a:cubicBezTo>
                    <a:pt x="1694761" y="650695"/>
                    <a:pt x="1694761" y="648533"/>
                    <a:pt x="1694761" y="646371"/>
                  </a:cubicBezTo>
                  <a:cubicBezTo>
                    <a:pt x="1703090" y="646371"/>
                    <a:pt x="1709337" y="646371"/>
                    <a:pt x="1717668" y="646371"/>
                  </a:cubicBezTo>
                  <a:cubicBezTo>
                    <a:pt x="1717668" y="648533"/>
                    <a:pt x="1717668" y="650695"/>
                    <a:pt x="1717668" y="652857"/>
                  </a:cubicBezTo>
                  <a:cubicBezTo>
                    <a:pt x="1723916" y="652857"/>
                    <a:pt x="1732248" y="652857"/>
                    <a:pt x="1738495" y="652857"/>
                  </a:cubicBezTo>
                  <a:cubicBezTo>
                    <a:pt x="1738495" y="667989"/>
                    <a:pt x="1738495" y="683122"/>
                    <a:pt x="1738495" y="698254"/>
                  </a:cubicBezTo>
                  <a:cubicBezTo>
                    <a:pt x="1742661" y="698254"/>
                    <a:pt x="1748909" y="698254"/>
                    <a:pt x="1753074" y="698254"/>
                  </a:cubicBezTo>
                  <a:cubicBezTo>
                    <a:pt x="1753074" y="693930"/>
                    <a:pt x="1753074" y="689607"/>
                    <a:pt x="1753074" y="685283"/>
                  </a:cubicBezTo>
                  <a:cubicBezTo>
                    <a:pt x="1759322" y="685283"/>
                    <a:pt x="1765570" y="685283"/>
                    <a:pt x="1769735" y="685283"/>
                  </a:cubicBezTo>
                  <a:cubicBezTo>
                    <a:pt x="1769735" y="624754"/>
                    <a:pt x="1769735" y="566386"/>
                    <a:pt x="1769735" y="505856"/>
                  </a:cubicBezTo>
                  <a:cubicBezTo>
                    <a:pt x="1771817" y="503694"/>
                    <a:pt x="1773900" y="501532"/>
                    <a:pt x="1775983" y="499370"/>
                  </a:cubicBezTo>
                  <a:cubicBezTo>
                    <a:pt x="1800974" y="499370"/>
                    <a:pt x="1825965" y="499370"/>
                    <a:pt x="1850959" y="499370"/>
                  </a:cubicBezTo>
                  <a:lnTo>
                    <a:pt x="1850959" y="508018"/>
                  </a:lnTo>
                  <a:lnTo>
                    <a:pt x="1861371" y="508018"/>
                  </a:lnTo>
                  <a:cubicBezTo>
                    <a:pt x="1861371" y="546930"/>
                    <a:pt x="1861371" y="585842"/>
                    <a:pt x="1861371" y="622592"/>
                  </a:cubicBezTo>
                  <a:cubicBezTo>
                    <a:pt x="1869702" y="622592"/>
                    <a:pt x="1875950" y="622592"/>
                    <a:pt x="1884280" y="622592"/>
                  </a:cubicBezTo>
                  <a:cubicBezTo>
                    <a:pt x="1884280" y="600974"/>
                    <a:pt x="1884280" y="579356"/>
                    <a:pt x="1884280" y="555577"/>
                  </a:cubicBezTo>
                  <a:cubicBezTo>
                    <a:pt x="1892611" y="555577"/>
                    <a:pt x="1903024" y="555577"/>
                    <a:pt x="1911356" y="555577"/>
                  </a:cubicBezTo>
                  <a:cubicBezTo>
                    <a:pt x="1913437" y="555577"/>
                    <a:pt x="1913437" y="553415"/>
                    <a:pt x="1915519" y="551253"/>
                  </a:cubicBezTo>
                  <a:lnTo>
                    <a:pt x="1923851" y="551253"/>
                  </a:lnTo>
                  <a:cubicBezTo>
                    <a:pt x="1925933" y="553415"/>
                    <a:pt x="1925933" y="555577"/>
                    <a:pt x="1928015" y="555577"/>
                  </a:cubicBezTo>
                  <a:cubicBezTo>
                    <a:pt x="1934263" y="555577"/>
                    <a:pt x="1942595" y="555577"/>
                    <a:pt x="1950925" y="555577"/>
                  </a:cubicBezTo>
                  <a:cubicBezTo>
                    <a:pt x="1950925" y="516665"/>
                    <a:pt x="1950925" y="477753"/>
                    <a:pt x="1950925" y="438841"/>
                  </a:cubicBezTo>
                  <a:cubicBezTo>
                    <a:pt x="1950939" y="438838"/>
                    <a:pt x="1951830" y="438674"/>
                    <a:pt x="2009239" y="428032"/>
                  </a:cubicBezTo>
                  <a:cubicBezTo>
                    <a:pt x="2009239" y="428039"/>
                    <a:pt x="2009239" y="428113"/>
                    <a:pt x="2009239" y="429113"/>
                  </a:cubicBezTo>
                  <a:lnTo>
                    <a:pt x="2009239" y="436679"/>
                  </a:lnTo>
                  <a:cubicBezTo>
                    <a:pt x="2009257" y="436679"/>
                    <a:pt x="2009919" y="436679"/>
                    <a:pt x="2036313" y="436679"/>
                  </a:cubicBezTo>
                  <a:cubicBezTo>
                    <a:pt x="2036313" y="436701"/>
                    <a:pt x="2036313" y="439072"/>
                    <a:pt x="2036313" y="691769"/>
                  </a:cubicBezTo>
                  <a:cubicBezTo>
                    <a:pt x="2042561" y="691769"/>
                    <a:pt x="2050891" y="691769"/>
                    <a:pt x="2059223" y="691769"/>
                  </a:cubicBezTo>
                  <a:cubicBezTo>
                    <a:pt x="2059223" y="689607"/>
                    <a:pt x="2059223" y="689607"/>
                    <a:pt x="2059223" y="687445"/>
                  </a:cubicBezTo>
                  <a:cubicBezTo>
                    <a:pt x="2063387" y="687445"/>
                    <a:pt x="2067552" y="687445"/>
                    <a:pt x="2071719" y="687445"/>
                  </a:cubicBezTo>
                  <a:cubicBezTo>
                    <a:pt x="2071719" y="689607"/>
                    <a:pt x="2071719" y="689607"/>
                    <a:pt x="2071719" y="691769"/>
                  </a:cubicBezTo>
                  <a:cubicBezTo>
                    <a:pt x="2080049" y="691769"/>
                    <a:pt x="2088378" y="691769"/>
                    <a:pt x="2096710" y="691769"/>
                  </a:cubicBezTo>
                  <a:cubicBezTo>
                    <a:pt x="2096710" y="687445"/>
                    <a:pt x="2096710" y="683122"/>
                    <a:pt x="2096710" y="678798"/>
                  </a:cubicBezTo>
                  <a:cubicBezTo>
                    <a:pt x="2107123" y="678798"/>
                    <a:pt x="2117537" y="678798"/>
                    <a:pt x="2125867" y="678798"/>
                  </a:cubicBezTo>
                  <a:cubicBezTo>
                    <a:pt x="2130032" y="674474"/>
                    <a:pt x="2134199" y="674474"/>
                    <a:pt x="2138363" y="674474"/>
                  </a:cubicBezTo>
                  <a:cubicBezTo>
                    <a:pt x="2144611" y="678798"/>
                    <a:pt x="2152942" y="678798"/>
                    <a:pt x="2159190" y="678798"/>
                  </a:cubicBezTo>
                  <a:cubicBezTo>
                    <a:pt x="2159190" y="672313"/>
                    <a:pt x="2159190" y="667989"/>
                    <a:pt x="2159190" y="661504"/>
                  </a:cubicBezTo>
                  <a:lnTo>
                    <a:pt x="2167521" y="661504"/>
                  </a:lnTo>
                  <a:cubicBezTo>
                    <a:pt x="2167521" y="657180"/>
                    <a:pt x="2167521" y="652857"/>
                    <a:pt x="2167521" y="648533"/>
                  </a:cubicBezTo>
                  <a:cubicBezTo>
                    <a:pt x="2186264" y="648533"/>
                    <a:pt x="2207091" y="648533"/>
                    <a:pt x="2225834" y="648533"/>
                  </a:cubicBezTo>
                  <a:cubicBezTo>
                    <a:pt x="2225834" y="637724"/>
                    <a:pt x="2225834" y="629077"/>
                    <a:pt x="2225834" y="618268"/>
                  </a:cubicBezTo>
                  <a:cubicBezTo>
                    <a:pt x="2232082" y="618268"/>
                    <a:pt x="2238330" y="618268"/>
                    <a:pt x="2244577" y="618268"/>
                  </a:cubicBezTo>
                  <a:cubicBezTo>
                    <a:pt x="2244577" y="616106"/>
                    <a:pt x="2244577" y="613945"/>
                    <a:pt x="2244577" y="611783"/>
                  </a:cubicBezTo>
                  <a:cubicBezTo>
                    <a:pt x="2248743" y="611783"/>
                    <a:pt x="2252908" y="611783"/>
                    <a:pt x="2257073" y="611783"/>
                  </a:cubicBezTo>
                  <a:cubicBezTo>
                    <a:pt x="2257073" y="613945"/>
                    <a:pt x="2257073" y="616106"/>
                    <a:pt x="2257073" y="618268"/>
                  </a:cubicBezTo>
                  <a:cubicBezTo>
                    <a:pt x="2263321" y="618268"/>
                    <a:pt x="2267486" y="618268"/>
                    <a:pt x="2273734" y="618268"/>
                  </a:cubicBezTo>
                  <a:cubicBezTo>
                    <a:pt x="2273734" y="633401"/>
                    <a:pt x="2273734" y="650695"/>
                    <a:pt x="2273734" y="667989"/>
                  </a:cubicBezTo>
                  <a:cubicBezTo>
                    <a:pt x="2284147" y="667989"/>
                    <a:pt x="2296645" y="667989"/>
                    <a:pt x="2307057" y="667989"/>
                  </a:cubicBezTo>
                  <a:cubicBezTo>
                    <a:pt x="2307057" y="659342"/>
                    <a:pt x="2307057" y="650695"/>
                    <a:pt x="2307057" y="642048"/>
                  </a:cubicBezTo>
                  <a:cubicBezTo>
                    <a:pt x="2319553" y="642048"/>
                    <a:pt x="2334131" y="642048"/>
                    <a:pt x="2346627" y="642048"/>
                  </a:cubicBezTo>
                  <a:cubicBezTo>
                    <a:pt x="2346627" y="631239"/>
                    <a:pt x="2346627" y="622592"/>
                    <a:pt x="2346627" y="611783"/>
                  </a:cubicBezTo>
                  <a:cubicBezTo>
                    <a:pt x="2363289" y="611783"/>
                    <a:pt x="2379949" y="611783"/>
                    <a:pt x="2396611" y="611783"/>
                  </a:cubicBezTo>
                  <a:cubicBezTo>
                    <a:pt x="2396611" y="611812"/>
                    <a:pt x="2396611" y="613587"/>
                    <a:pt x="2396611" y="722939"/>
                  </a:cubicBezTo>
                  <a:lnTo>
                    <a:pt x="2396611" y="736718"/>
                  </a:lnTo>
                  <a:lnTo>
                    <a:pt x="2464305" y="736718"/>
                  </a:lnTo>
                  <a:lnTo>
                    <a:pt x="2464305" y="842490"/>
                  </a:lnTo>
                  <a:lnTo>
                    <a:pt x="2464305" y="865737"/>
                  </a:lnTo>
                  <a:lnTo>
                    <a:pt x="2479678" y="865737"/>
                  </a:lnTo>
                  <a:cubicBezTo>
                    <a:pt x="2479678" y="865737"/>
                    <a:pt x="2479678" y="865737"/>
                    <a:pt x="2479678" y="864575"/>
                  </a:cubicBezTo>
                  <a:lnTo>
                    <a:pt x="2479678" y="856439"/>
                  </a:lnTo>
                  <a:cubicBezTo>
                    <a:pt x="2479678" y="856439"/>
                    <a:pt x="2479678" y="856439"/>
                    <a:pt x="2525489" y="856439"/>
                  </a:cubicBezTo>
                  <a:cubicBezTo>
                    <a:pt x="2525489" y="856439"/>
                    <a:pt x="2525489" y="856439"/>
                    <a:pt x="2525489" y="877360"/>
                  </a:cubicBezTo>
                  <a:cubicBezTo>
                    <a:pt x="2525489" y="877360"/>
                    <a:pt x="2525489" y="877360"/>
                    <a:pt x="2527778" y="878523"/>
                  </a:cubicBezTo>
                  <a:lnTo>
                    <a:pt x="2543813" y="886659"/>
                  </a:lnTo>
                  <a:cubicBezTo>
                    <a:pt x="2543813" y="886659"/>
                    <a:pt x="2543813" y="886659"/>
                    <a:pt x="2543813" y="916879"/>
                  </a:cubicBezTo>
                  <a:cubicBezTo>
                    <a:pt x="2543813" y="916879"/>
                    <a:pt x="2543813" y="916879"/>
                    <a:pt x="2545245" y="917461"/>
                  </a:cubicBezTo>
                  <a:lnTo>
                    <a:pt x="2555266" y="921529"/>
                  </a:lnTo>
                  <a:cubicBezTo>
                    <a:pt x="2555266" y="921529"/>
                    <a:pt x="2555266" y="921529"/>
                    <a:pt x="2555266" y="920367"/>
                  </a:cubicBezTo>
                  <a:lnTo>
                    <a:pt x="2555266" y="912230"/>
                  </a:lnTo>
                  <a:cubicBezTo>
                    <a:pt x="2555266" y="912230"/>
                    <a:pt x="2555266" y="912230"/>
                    <a:pt x="2556411" y="912230"/>
                  </a:cubicBezTo>
                  <a:lnTo>
                    <a:pt x="2564428" y="912230"/>
                  </a:lnTo>
                  <a:cubicBezTo>
                    <a:pt x="2564428" y="912230"/>
                    <a:pt x="2564428" y="912230"/>
                    <a:pt x="2564428" y="911358"/>
                  </a:cubicBezTo>
                  <a:lnTo>
                    <a:pt x="2564428" y="905256"/>
                  </a:lnTo>
                  <a:cubicBezTo>
                    <a:pt x="2564428" y="905256"/>
                    <a:pt x="2564428" y="905256"/>
                    <a:pt x="2563283" y="905256"/>
                  </a:cubicBezTo>
                  <a:lnTo>
                    <a:pt x="2555266" y="905256"/>
                  </a:lnTo>
                  <a:cubicBezTo>
                    <a:pt x="2555266" y="905256"/>
                    <a:pt x="2555266" y="905256"/>
                    <a:pt x="2555266" y="904094"/>
                  </a:cubicBezTo>
                  <a:lnTo>
                    <a:pt x="2555266" y="895958"/>
                  </a:lnTo>
                  <a:cubicBezTo>
                    <a:pt x="2555266" y="895958"/>
                    <a:pt x="2555266" y="895958"/>
                    <a:pt x="2556411" y="895958"/>
                  </a:cubicBezTo>
                  <a:lnTo>
                    <a:pt x="2564428" y="895958"/>
                  </a:lnTo>
                  <a:cubicBezTo>
                    <a:pt x="2564428" y="895958"/>
                    <a:pt x="2564428" y="895958"/>
                    <a:pt x="2564428" y="894795"/>
                  </a:cubicBezTo>
                  <a:lnTo>
                    <a:pt x="2564428" y="886659"/>
                  </a:lnTo>
                  <a:cubicBezTo>
                    <a:pt x="2564428" y="886659"/>
                    <a:pt x="2564428" y="886659"/>
                    <a:pt x="2563283" y="886659"/>
                  </a:cubicBezTo>
                  <a:lnTo>
                    <a:pt x="2555266" y="886659"/>
                  </a:lnTo>
                  <a:cubicBezTo>
                    <a:pt x="2555266" y="886659"/>
                    <a:pt x="2555266" y="886659"/>
                    <a:pt x="2555266" y="885497"/>
                  </a:cubicBezTo>
                  <a:lnTo>
                    <a:pt x="2555266" y="877360"/>
                  </a:lnTo>
                  <a:cubicBezTo>
                    <a:pt x="2555266" y="877360"/>
                    <a:pt x="2555266" y="877360"/>
                    <a:pt x="2556411" y="877360"/>
                  </a:cubicBezTo>
                  <a:lnTo>
                    <a:pt x="2564428" y="877360"/>
                  </a:lnTo>
                  <a:cubicBezTo>
                    <a:pt x="2564428" y="877360"/>
                    <a:pt x="2564428" y="877360"/>
                    <a:pt x="2564428" y="876489"/>
                  </a:cubicBezTo>
                  <a:lnTo>
                    <a:pt x="2564428" y="870387"/>
                  </a:lnTo>
                  <a:cubicBezTo>
                    <a:pt x="2564428" y="870387"/>
                    <a:pt x="2564428" y="870387"/>
                    <a:pt x="2563283" y="870387"/>
                  </a:cubicBezTo>
                  <a:lnTo>
                    <a:pt x="2555266" y="870387"/>
                  </a:lnTo>
                  <a:cubicBezTo>
                    <a:pt x="2555266" y="870387"/>
                    <a:pt x="2555266" y="870387"/>
                    <a:pt x="2555266" y="869224"/>
                  </a:cubicBezTo>
                  <a:lnTo>
                    <a:pt x="2555266" y="861088"/>
                  </a:lnTo>
                  <a:cubicBezTo>
                    <a:pt x="2555266" y="861088"/>
                    <a:pt x="2555266" y="861088"/>
                    <a:pt x="2556411" y="861088"/>
                  </a:cubicBezTo>
                  <a:lnTo>
                    <a:pt x="2564428" y="861088"/>
                  </a:lnTo>
                  <a:cubicBezTo>
                    <a:pt x="2564428" y="861088"/>
                    <a:pt x="2564428" y="861088"/>
                    <a:pt x="2564428" y="859926"/>
                  </a:cubicBezTo>
                  <a:lnTo>
                    <a:pt x="2564428" y="851789"/>
                  </a:lnTo>
                  <a:cubicBezTo>
                    <a:pt x="2564428" y="851789"/>
                    <a:pt x="2564428" y="851789"/>
                    <a:pt x="2563283" y="851789"/>
                  </a:cubicBezTo>
                  <a:lnTo>
                    <a:pt x="2555266" y="851789"/>
                  </a:lnTo>
                  <a:cubicBezTo>
                    <a:pt x="2555266" y="851789"/>
                    <a:pt x="2555266" y="851789"/>
                    <a:pt x="2555266" y="850918"/>
                  </a:cubicBezTo>
                  <a:lnTo>
                    <a:pt x="2555266" y="844815"/>
                  </a:lnTo>
                  <a:cubicBezTo>
                    <a:pt x="2555266" y="844815"/>
                    <a:pt x="2555266" y="844815"/>
                    <a:pt x="2556411" y="844815"/>
                  </a:cubicBezTo>
                  <a:lnTo>
                    <a:pt x="2564428" y="844815"/>
                  </a:lnTo>
                  <a:cubicBezTo>
                    <a:pt x="2564428" y="844815"/>
                    <a:pt x="2564428" y="844815"/>
                    <a:pt x="2564428" y="843653"/>
                  </a:cubicBezTo>
                  <a:lnTo>
                    <a:pt x="2564428" y="835517"/>
                  </a:lnTo>
                  <a:cubicBezTo>
                    <a:pt x="2564428" y="835517"/>
                    <a:pt x="2564428" y="835517"/>
                    <a:pt x="2563283" y="835517"/>
                  </a:cubicBezTo>
                  <a:lnTo>
                    <a:pt x="2555266" y="835517"/>
                  </a:lnTo>
                  <a:cubicBezTo>
                    <a:pt x="2555266" y="835517"/>
                    <a:pt x="2555266" y="835517"/>
                    <a:pt x="2555266" y="834355"/>
                  </a:cubicBezTo>
                  <a:lnTo>
                    <a:pt x="2555266" y="826218"/>
                  </a:lnTo>
                  <a:cubicBezTo>
                    <a:pt x="2555266" y="826218"/>
                    <a:pt x="2555266" y="826218"/>
                    <a:pt x="2556411" y="826218"/>
                  </a:cubicBezTo>
                  <a:lnTo>
                    <a:pt x="2564428" y="826218"/>
                  </a:lnTo>
                  <a:cubicBezTo>
                    <a:pt x="2564428" y="826218"/>
                    <a:pt x="2564428" y="826218"/>
                    <a:pt x="2564428" y="825056"/>
                  </a:cubicBezTo>
                  <a:lnTo>
                    <a:pt x="2564428" y="816920"/>
                  </a:lnTo>
                  <a:cubicBezTo>
                    <a:pt x="2564428" y="816920"/>
                    <a:pt x="2564428" y="816920"/>
                    <a:pt x="2563283" y="816920"/>
                  </a:cubicBezTo>
                  <a:lnTo>
                    <a:pt x="2555266" y="816920"/>
                  </a:lnTo>
                  <a:cubicBezTo>
                    <a:pt x="2555266" y="816920"/>
                    <a:pt x="2555266" y="816920"/>
                    <a:pt x="2555266" y="816048"/>
                  </a:cubicBezTo>
                  <a:lnTo>
                    <a:pt x="2555266" y="809946"/>
                  </a:lnTo>
                  <a:cubicBezTo>
                    <a:pt x="2555266" y="809946"/>
                    <a:pt x="2555266" y="809946"/>
                    <a:pt x="2556411" y="809946"/>
                  </a:cubicBezTo>
                  <a:lnTo>
                    <a:pt x="2564428" y="809946"/>
                  </a:lnTo>
                  <a:cubicBezTo>
                    <a:pt x="2564428" y="809946"/>
                    <a:pt x="2564428" y="809946"/>
                    <a:pt x="2564428" y="808783"/>
                  </a:cubicBezTo>
                  <a:lnTo>
                    <a:pt x="2564428" y="800647"/>
                  </a:lnTo>
                  <a:cubicBezTo>
                    <a:pt x="2564428" y="800647"/>
                    <a:pt x="2564428" y="800647"/>
                    <a:pt x="2563283" y="800647"/>
                  </a:cubicBezTo>
                  <a:lnTo>
                    <a:pt x="2555266" y="800647"/>
                  </a:lnTo>
                  <a:cubicBezTo>
                    <a:pt x="2555266" y="800647"/>
                    <a:pt x="2555266" y="800647"/>
                    <a:pt x="2555266" y="799485"/>
                  </a:cubicBezTo>
                  <a:lnTo>
                    <a:pt x="2555266" y="791348"/>
                  </a:lnTo>
                  <a:cubicBezTo>
                    <a:pt x="2555266" y="791348"/>
                    <a:pt x="2555266" y="791348"/>
                    <a:pt x="2556411" y="791348"/>
                  </a:cubicBezTo>
                  <a:lnTo>
                    <a:pt x="2564428" y="791348"/>
                  </a:lnTo>
                  <a:cubicBezTo>
                    <a:pt x="2564428" y="791348"/>
                    <a:pt x="2564428" y="791348"/>
                    <a:pt x="2564428" y="790477"/>
                  </a:cubicBezTo>
                  <a:lnTo>
                    <a:pt x="2564428" y="784375"/>
                  </a:lnTo>
                  <a:cubicBezTo>
                    <a:pt x="2564428" y="784375"/>
                    <a:pt x="2564428" y="784375"/>
                    <a:pt x="2563283" y="784375"/>
                  </a:cubicBezTo>
                  <a:lnTo>
                    <a:pt x="2555266" y="784375"/>
                  </a:lnTo>
                  <a:cubicBezTo>
                    <a:pt x="2555266" y="784375"/>
                    <a:pt x="2555266" y="784375"/>
                    <a:pt x="2555266" y="783212"/>
                  </a:cubicBezTo>
                  <a:lnTo>
                    <a:pt x="2555266" y="775076"/>
                  </a:lnTo>
                  <a:cubicBezTo>
                    <a:pt x="2555266" y="775076"/>
                    <a:pt x="2555266" y="775076"/>
                    <a:pt x="2556411" y="775076"/>
                  </a:cubicBezTo>
                  <a:lnTo>
                    <a:pt x="2564428" y="775076"/>
                  </a:lnTo>
                  <a:cubicBezTo>
                    <a:pt x="2564428" y="775076"/>
                    <a:pt x="2564428" y="775076"/>
                    <a:pt x="2564428" y="773914"/>
                  </a:cubicBezTo>
                  <a:lnTo>
                    <a:pt x="2564428" y="765777"/>
                  </a:lnTo>
                  <a:cubicBezTo>
                    <a:pt x="2564428" y="765777"/>
                    <a:pt x="2564428" y="765777"/>
                    <a:pt x="2563283" y="765777"/>
                  </a:cubicBezTo>
                  <a:lnTo>
                    <a:pt x="2555266" y="765777"/>
                  </a:lnTo>
                  <a:cubicBezTo>
                    <a:pt x="2555266" y="765777"/>
                    <a:pt x="2555266" y="765777"/>
                    <a:pt x="2555266" y="764615"/>
                  </a:cubicBezTo>
                  <a:lnTo>
                    <a:pt x="2555266" y="756479"/>
                  </a:lnTo>
                  <a:cubicBezTo>
                    <a:pt x="2555266" y="756479"/>
                    <a:pt x="2555266" y="756479"/>
                    <a:pt x="2556411" y="756479"/>
                  </a:cubicBezTo>
                  <a:lnTo>
                    <a:pt x="2564428" y="756479"/>
                  </a:lnTo>
                  <a:cubicBezTo>
                    <a:pt x="2564428" y="756479"/>
                    <a:pt x="2564428" y="756479"/>
                    <a:pt x="2564428" y="755607"/>
                  </a:cubicBezTo>
                  <a:lnTo>
                    <a:pt x="2564428" y="749505"/>
                  </a:lnTo>
                  <a:cubicBezTo>
                    <a:pt x="2564428" y="749505"/>
                    <a:pt x="2564428" y="749505"/>
                    <a:pt x="2563283" y="749505"/>
                  </a:cubicBezTo>
                  <a:lnTo>
                    <a:pt x="2555266" y="749505"/>
                  </a:lnTo>
                  <a:cubicBezTo>
                    <a:pt x="2555266" y="749505"/>
                    <a:pt x="2555266" y="749505"/>
                    <a:pt x="2555266" y="748343"/>
                  </a:cubicBezTo>
                  <a:lnTo>
                    <a:pt x="2555266" y="740206"/>
                  </a:lnTo>
                  <a:cubicBezTo>
                    <a:pt x="2555266" y="740206"/>
                    <a:pt x="2555266" y="740206"/>
                    <a:pt x="2556411" y="740206"/>
                  </a:cubicBezTo>
                  <a:lnTo>
                    <a:pt x="2564428" y="740206"/>
                  </a:lnTo>
                  <a:cubicBezTo>
                    <a:pt x="2564428" y="740206"/>
                    <a:pt x="2564428" y="740206"/>
                    <a:pt x="2564428" y="739044"/>
                  </a:cubicBezTo>
                  <a:lnTo>
                    <a:pt x="2564428" y="730908"/>
                  </a:lnTo>
                  <a:cubicBezTo>
                    <a:pt x="2564428" y="730908"/>
                    <a:pt x="2564428" y="730908"/>
                    <a:pt x="2563283" y="730908"/>
                  </a:cubicBezTo>
                  <a:lnTo>
                    <a:pt x="2555266" y="730908"/>
                  </a:lnTo>
                  <a:cubicBezTo>
                    <a:pt x="2555266" y="730908"/>
                    <a:pt x="2555266" y="730908"/>
                    <a:pt x="2555266" y="729745"/>
                  </a:cubicBezTo>
                  <a:lnTo>
                    <a:pt x="2555266" y="721609"/>
                  </a:lnTo>
                  <a:cubicBezTo>
                    <a:pt x="2555266" y="721609"/>
                    <a:pt x="2555266" y="721609"/>
                    <a:pt x="2556411" y="721609"/>
                  </a:cubicBezTo>
                  <a:lnTo>
                    <a:pt x="2564428" y="721609"/>
                  </a:lnTo>
                  <a:cubicBezTo>
                    <a:pt x="2564428" y="721609"/>
                    <a:pt x="2564428" y="721609"/>
                    <a:pt x="2564428" y="720737"/>
                  </a:cubicBezTo>
                  <a:lnTo>
                    <a:pt x="2564428" y="714635"/>
                  </a:lnTo>
                  <a:cubicBezTo>
                    <a:pt x="2564428" y="714635"/>
                    <a:pt x="2564428" y="714635"/>
                    <a:pt x="2563283" y="714635"/>
                  </a:cubicBezTo>
                  <a:lnTo>
                    <a:pt x="2555266" y="714635"/>
                  </a:lnTo>
                  <a:cubicBezTo>
                    <a:pt x="2555266" y="714635"/>
                    <a:pt x="2555266" y="714635"/>
                    <a:pt x="2555266" y="713473"/>
                  </a:cubicBezTo>
                  <a:lnTo>
                    <a:pt x="2555266" y="705336"/>
                  </a:lnTo>
                  <a:cubicBezTo>
                    <a:pt x="2555266" y="705336"/>
                    <a:pt x="2555266" y="705336"/>
                    <a:pt x="2556411" y="705336"/>
                  </a:cubicBezTo>
                  <a:lnTo>
                    <a:pt x="2564428" y="705336"/>
                  </a:lnTo>
                  <a:cubicBezTo>
                    <a:pt x="2564428" y="705336"/>
                    <a:pt x="2564428" y="705336"/>
                    <a:pt x="2563283" y="703593"/>
                  </a:cubicBezTo>
                  <a:lnTo>
                    <a:pt x="2555266" y="691389"/>
                  </a:lnTo>
                  <a:cubicBezTo>
                    <a:pt x="2555266" y="691389"/>
                    <a:pt x="2555266" y="691389"/>
                    <a:pt x="2555266" y="654194"/>
                  </a:cubicBezTo>
                  <a:cubicBezTo>
                    <a:pt x="2555266" y="654194"/>
                    <a:pt x="2555266" y="654194"/>
                    <a:pt x="2708733" y="654194"/>
                  </a:cubicBezTo>
                  <a:cubicBezTo>
                    <a:pt x="2708733" y="654194"/>
                    <a:pt x="2708733" y="654194"/>
                    <a:pt x="2722475" y="675116"/>
                  </a:cubicBezTo>
                  <a:cubicBezTo>
                    <a:pt x="2722475" y="675116"/>
                    <a:pt x="2722475" y="675116"/>
                    <a:pt x="2722475" y="721609"/>
                  </a:cubicBezTo>
                  <a:cubicBezTo>
                    <a:pt x="2722475" y="721609"/>
                    <a:pt x="2722475" y="721609"/>
                    <a:pt x="2721330" y="721609"/>
                  </a:cubicBezTo>
                  <a:lnTo>
                    <a:pt x="2713313" y="721609"/>
                  </a:lnTo>
                  <a:cubicBezTo>
                    <a:pt x="2713313" y="721609"/>
                    <a:pt x="2713313" y="721609"/>
                    <a:pt x="2713313" y="722771"/>
                  </a:cubicBezTo>
                  <a:lnTo>
                    <a:pt x="2713313" y="730908"/>
                  </a:lnTo>
                  <a:cubicBezTo>
                    <a:pt x="2713313" y="730908"/>
                    <a:pt x="2713313" y="730908"/>
                    <a:pt x="2714459" y="730908"/>
                  </a:cubicBezTo>
                  <a:lnTo>
                    <a:pt x="2722475" y="730908"/>
                  </a:lnTo>
                  <a:cubicBezTo>
                    <a:pt x="2722475" y="730908"/>
                    <a:pt x="2722475" y="730908"/>
                    <a:pt x="2722475" y="732070"/>
                  </a:cubicBezTo>
                  <a:lnTo>
                    <a:pt x="2722475" y="740206"/>
                  </a:lnTo>
                  <a:cubicBezTo>
                    <a:pt x="2722475" y="740206"/>
                    <a:pt x="2722475" y="740206"/>
                    <a:pt x="2721330" y="740206"/>
                  </a:cubicBezTo>
                  <a:lnTo>
                    <a:pt x="2713313" y="740206"/>
                  </a:lnTo>
                  <a:cubicBezTo>
                    <a:pt x="2713313" y="740206"/>
                    <a:pt x="2713313" y="740206"/>
                    <a:pt x="2713313" y="741368"/>
                  </a:cubicBezTo>
                  <a:lnTo>
                    <a:pt x="2713313" y="749505"/>
                  </a:lnTo>
                  <a:cubicBezTo>
                    <a:pt x="2713313" y="749505"/>
                    <a:pt x="2713313" y="749505"/>
                    <a:pt x="2714459" y="749505"/>
                  </a:cubicBezTo>
                  <a:lnTo>
                    <a:pt x="2722475" y="749505"/>
                  </a:lnTo>
                  <a:cubicBezTo>
                    <a:pt x="2722475" y="749505"/>
                    <a:pt x="2722475" y="749505"/>
                    <a:pt x="2722475" y="750377"/>
                  </a:cubicBezTo>
                  <a:lnTo>
                    <a:pt x="2722475" y="756479"/>
                  </a:lnTo>
                  <a:cubicBezTo>
                    <a:pt x="2722475" y="756479"/>
                    <a:pt x="2722475" y="756479"/>
                    <a:pt x="2721330" y="756479"/>
                  </a:cubicBezTo>
                  <a:lnTo>
                    <a:pt x="2713313" y="756479"/>
                  </a:lnTo>
                  <a:cubicBezTo>
                    <a:pt x="2713313" y="756479"/>
                    <a:pt x="2713313" y="756479"/>
                    <a:pt x="2713313" y="757641"/>
                  </a:cubicBezTo>
                  <a:lnTo>
                    <a:pt x="2713313" y="765777"/>
                  </a:lnTo>
                  <a:cubicBezTo>
                    <a:pt x="2713313" y="765777"/>
                    <a:pt x="2713313" y="765777"/>
                    <a:pt x="2714459" y="765777"/>
                  </a:cubicBezTo>
                  <a:lnTo>
                    <a:pt x="2722475" y="765777"/>
                  </a:lnTo>
                  <a:cubicBezTo>
                    <a:pt x="2722475" y="765777"/>
                    <a:pt x="2722475" y="765777"/>
                    <a:pt x="2722475" y="766940"/>
                  </a:cubicBezTo>
                  <a:lnTo>
                    <a:pt x="2722475" y="775076"/>
                  </a:lnTo>
                  <a:cubicBezTo>
                    <a:pt x="2722475" y="775076"/>
                    <a:pt x="2722475" y="775076"/>
                    <a:pt x="2721330" y="775076"/>
                  </a:cubicBezTo>
                  <a:lnTo>
                    <a:pt x="2713313" y="775076"/>
                  </a:lnTo>
                  <a:cubicBezTo>
                    <a:pt x="2713313" y="775076"/>
                    <a:pt x="2713313" y="775076"/>
                    <a:pt x="2713313" y="776238"/>
                  </a:cubicBezTo>
                  <a:lnTo>
                    <a:pt x="2713313" y="784375"/>
                  </a:lnTo>
                  <a:cubicBezTo>
                    <a:pt x="2713313" y="784375"/>
                    <a:pt x="2713313" y="784375"/>
                    <a:pt x="2714459" y="784375"/>
                  </a:cubicBezTo>
                  <a:lnTo>
                    <a:pt x="2722475" y="784375"/>
                  </a:lnTo>
                  <a:cubicBezTo>
                    <a:pt x="2722475" y="784375"/>
                    <a:pt x="2722475" y="784375"/>
                    <a:pt x="2722475" y="785246"/>
                  </a:cubicBezTo>
                  <a:lnTo>
                    <a:pt x="2722475" y="791348"/>
                  </a:lnTo>
                  <a:cubicBezTo>
                    <a:pt x="2722475" y="791348"/>
                    <a:pt x="2722475" y="791348"/>
                    <a:pt x="2721330" y="791348"/>
                  </a:cubicBezTo>
                  <a:lnTo>
                    <a:pt x="2713313" y="791348"/>
                  </a:lnTo>
                  <a:cubicBezTo>
                    <a:pt x="2713313" y="791348"/>
                    <a:pt x="2713313" y="791348"/>
                    <a:pt x="2713313" y="792511"/>
                  </a:cubicBezTo>
                  <a:lnTo>
                    <a:pt x="2713313" y="800647"/>
                  </a:lnTo>
                  <a:cubicBezTo>
                    <a:pt x="2713313" y="800647"/>
                    <a:pt x="2713313" y="800647"/>
                    <a:pt x="2714459" y="800647"/>
                  </a:cubicBezTo>
                  <a:lnTo>
                    <a:pt x="2722475" y="800647"/>
                  </a:lnTo>
                  <a:cubicBezTo>
                    <a:pt x="2722475" y="800647"/>
                    <a:pt x="2722475" y="800647"/>
                    <a:pt x="2722475" y="801809"/>
                  </a:cubicBezTo>
                  <a:lnTo>
                    <a:pt x="2722475" y="809946"/>
                  </a:lnTo>
                  <a:cubicBezTo>
                    <a:pt x="2722475" y="809946"/>
                    <a:pt x="2722475" y="809946"/>
                    <a:pt x="2721330" y="809946"/>
                  </a:cubicBezTo>
                  <a:lnTo>
                    <a:pt x="2713313" y="809946"/>
                  </a:lnTo>
                  <a:cubicBezTo>
                    <a:pt x="2713313" y="809946"/>
                    <a:pt x="2713313" y="809946"/>
                    <a:pt x="2713313" y="810817"/>
                  </a:cubicBezTo>
                  <a:lnTo>
                    <a:pt x="2713313" y="816920"/>
                  </a:lnTo>
                  <a:cubicBezTo>
                    <a:pt x="2713313" y="816920"/>
                    <a:pt x="2713313" y="816920"/>
                    <a:pt x="2714459" y="816920"/>
                  </a:cubicBezTo>
                  <a:lnTo>
                    <a:pt x="2722475" y="816920"/>
                  </a:lnTo>
                  <a:cubicBezTo>
                    <a:pt x="2722475" y="816920"/>
                    <a:pt x="2722475" y="816920"/>
                    <a:pt x="2722475" y="818082"/>
                  </a:cubicBezTo>
                  <a:lnTo>
                    <a:pt x="2722475" y="826218"/>
                  </a:lnTo>
                  <a:cubicBezTo>
                    <a:pt x="2722475" y="826218"/>
                    <a:pt x="2722475" y="826218"/>
                    <a:pt x="2721330" y="826218"/>
                  </a:cubicBezTo>
                  <a:lnTo>
                    <a:pt x="2713313" y="826218"/>
                  </a:lnTo>
                  <a:cubicBezTo>
                    <a:pt x="2713313" y="826218"/>
                    <a:pt x="2713313" y="826218"/>
                    <a:pt x="2713313" y="827380"/>
                  </a:cubicBezTo>
                  <a:lnTo>
                    <a:pt x="2713313" y="835517"/>
                  </a:lnTo>
                  <a:cubicBezTo>
                    <a:pt x="2713313" y="835517"/>
                    <a:pt x="2713313" y="835517"/>
                    <a:pt x="2714459" y="835517"/>
                  </a:cubicBezTo>
                  <a:lnTo>
                    <a:pt x="2722475" y="835517"/>
                  </a:lnTo>
                  <a:cubicBezTo>
                    <a:pt x="2722475" y="835517"/>
                    <a:pt x="2722475" y="835517"/>
                    <a:pt x="2722475" y="836679"/>
                  </a:cubicBezTo>
                  <a:lnTo>
                    <a:pt x="2722475" y="844815"/>
                  </a:lnTo>
                  <a:cubicBezTo>
                    <a:pt x="2722475" y="844815"/>
                    <a:pt x="2722475" y="844815"/>
                    <a:pt x="2721330" y="844815"/>
                  </a:cubicBezTo>
                  <a:lnTo>
                    <a:pt x="2713313" y="844815"/>
                  </a:lnTo>
                  <a:cubicBezTo>
                    <a:pt x="2713313" y="844815"/>
                    <a:pt x="2713313" y="844815"/>
                    <a:pt x="2713313" y="845687"/>
                  </a:cubicBezTo>
                  <a:lnTo>
                    <a:pt x="2713313" y="851789"/>
                  </a:lnTo>
                  <a:cubicBezTo>
                    <a:pt x="2713313" y="851789"/>
                    <a:pt x="2713313" y="851789"/>
                    <a:pt x="2714459" y="851789"/>
                  </a:cubicBezTo>
                  <a:lnTo>
                    <a:pt x="2722475" y="851789"/>
                  </a:lnTo>
                  <a:cubicBezTo>
                    <a:pt x="2722475" y="851789"/>
                    <a:pt x="2722475" y="851789"/>
                    <a:pt x="2722475" y="852952"/>
                  </a:cubicBezTo>
                  <a:lnTo>
                    <a:pt x="2722475" y="861088"/>
                  </a:lnTo>
                  <a:cubicBezTo>
                    <a:pt x="2722475" y="861088"/>
                    <a:pt x="2722475" y="861088"/>
                    <a:pt x="2721330" y="861088"/>
                  </a:cubicBezTo>
                  <a:lnTo>
                    <a:pt x="2713313" y="861088"/>
                  </a:lnTo>
                  <a:cubicBezTo>
                    <a:pt x="2713313" y="861088"/>
                    <a:pt x="2713313" y="861088"/>
                    <a:pt x="2713313" y="862250"/>
                  </a:cubicBezTo>
                  <a:lnTo>
                    <a:pt x="2713313" y="870387"/>
                  </a:lnTo>
                  <a:cubicBezTo>
                    <a:pt x="2713313" y="870387"/>
                    <a:pt x="2713313" y="870387"/>
                    <a:pt x="2714459" y="870387"/>
                  </a:cubicBezTo>
                  <a:lnTo>
                    <a:pt x="2722475" y="870387"/>
                  </a:lnTo>
                  <a:cubicBezTo>
                    <a:pt x="2722475" y="870387"/>
                    <a:pt x="2722475" y="870387"/>
                    <a:pt x="2722475" y="871258"/>
                  </a:cubicBezTo>
                  <a:lnTo>
                    <a:pt x="2722475" y="877360"/>
                  </a:lnTo>
                  <a:cubicBezTo>
                    <a:pt x="2722475" y="877360"/>
                    <a:pt x="2722475" y="877360"/>
                    <a:pt x="2721330" y="877360"/>
                  </a:cubicBezTo>
                  <a:lnTo>
                    <a:pt x="2713313" y="877360"/>
                  </a:lnTo>
                  <a:cubicBezTo>
                    <a:pt x="2713313" y="877360"/>
                    <a:pt x="2713313" y="877360"/>
                    <a:pt x="2713313" y="878523"/>
                  </a:cubicBezTo>
                  <a:lnTo>
                    <a:pt x="2713313" y="886659"/>
                  </a:lnTo>
                  <a:cubicBezTo>
                    <a:pt x="2713313" y="886659"/>
                    <a:pt x="2713313" y="886659"/>
                    <a:pt x="2714459" y="886659"/>
                  </a:cubicBezTo>
                  <a:lnTo>
                    <a:pt x="2722475" y="886659"/>
                  </a:lnTo>
                  <a:cubicBezTo>
                    <a:pt x="2722475" y="886659"/>
                    <a:pt x="2722475" y="886659"/>
                    <a:pt x="2722475" y="887821"/>
                  </a:cubicBezTo>
                  <a:lnTo>
                    <a:pt x="2722475" y="895958"/>
                  </a:lnTo>
                  <a:cubicBezTo>
                    <a:pt x="2722475" y="895958"/>
                    <a:pt x="2722475" y="895958"/>
                    <a:pt x="2721330" y="895958"/>
                  </a:cubicBezTo>
                  <a:lnTo>
                    <a:pt x="2713313" y="895958"/>
                  </a:lnTo>
                  <a:cubicBezTo>
                    <a:pt x="2713313" y="895958"/>
                    <a:pt x="2713313" y="895958"/>
                    <a:pt x="2713313" y="897120"/>
                  </a:cubicBezTo>
                  <a:lnTo>
                    <a:pt x="2713313" y="905256"/>
                  </a:lnTo>
                  <a:cubicBezTo>
                    <a:pt x="2713313" y="905256"/>
                    <a:pt x="2713313" y="905256"/>
                    <a:pt x="2714459" y="905256"/>
                  </a:cubicBezTo>
                  <a:lnTo>
                    <a:pt x="2722475" y="905256"/>
                  </a:lnTo>
                  <a:cubicBezTo>
                    <a:pt x="2722475" y="905256"/>
                    <a:pt x="2722475" y="905256"/>
                    <a:pt x="2722475" y="906128"/>
                  </a:cubicBezTo>
                  <a:lnTo>
                    <a:pt x="2722475" y="912230"/>
                  </a:lnTo>
                  <a:cubicBezTo>
                    <a:pt x="2722475" y="912230"/>
                    <a:pt x="2722475" y="912230"/>
                    <a:pt x="2721330" y="912230"/>
                  </a:cubicBezTo>
                  <a:lnTo>
                    <a:pt x="2713313" y="912230"/>
                  </a:lnTo>
                  <a:cubicBezTo>
                    <a:pt x="2713313" y="912230"/>
                    <a:pt x="2713313" y="912230"/>
                    <a:pt x="2713313" y="913392"/>
                  </a:cubicBezTo>
                  <a:lnTo>
                    <a:pt x="2713313" y="921529"/>
                  </a:lnTo>
                  <a:cubicBezTo>
                    <a:pt x="2713313" y="921529"/>
                    <a:pt x="2713313" y="921529"/>
                    <a:pt x="2738509" y="942451"/>
                  </a:cubicBezTo>
                  <a:cubicBezTo>
                    <a:pt x="2738509" y="947100"/>
                    <a:pt x="2738509" y="947100"/>
                    <a:pt x="2737365" y="947100"/>
                  </a:cubicBezTo>
                  <a:lnTo>
                    <a:pt x="2729347" y="947100"/>
                  </a:lnTo>
                  <a:cubicBezTo>
                    <a:pt x="2729347" y="947100"/>
                    <a:pt x="2729347" y="947100"/>
                    <a:pt x="2729347" y="972671"/>
                  </a:cubicBezTo>
                  <a:cubicBezTo>
                    <a:pt x="2729347" y="972671"/>
                    <a:pt x="2729347" y="972671"/>
                    <a:pt x="2730493" y="972671"/>
                  </a:cubicBezTo>
                  <a:lnTo>
                    <a:pt x="2738509" y="972671"/>
                  </a:lnTo>
                  <a:cubicBezTo>
                    <a:pt x="2738509" y="972671"/>
                    <a:pt x="2738509" y="972671"/>
                    <a:pt x="2738509" y="971218"/>
                  </a:cubicBezTo>
                  <a:lnTo>
                    <a:pt x="2738509" y="961048"/>
                  </a:lnTo>
                  <a:cubicBezTo>
                    <a:pt x="2738509" y="961048"/>
                    <a:pt x="2738509" y="961048"/>
                    <a:pt x="2739655" y="960467"/>
                  </a:cubicBezTo>
                  <a:lnTo>
                    <a:pt x="2747671" y="956399"/>
                  </a:lnTo>
                  <a:cubicBezTo>
                    <a:pt x="2747671" y="956399"/>
                    <a:pt x="2747671" y="956399"/>
                    <a:pt x="2749675" y="956399"/>
                  </a:cubicBezTo>
                  <a:lnTo>
                    <a:pt x="2763706" y="956399"/>
                  </a:lnTo>
                  <a:cubicBezTo>
                    <a:pt x="2763706" y="956399"/>
                    <a:pt x="2763706" y="956399"/>
                    <a:pt x="2763706" y="957561"/>
                  </a:cubicBezTo>
                  <a:lnTo>
                    <a:pt x="2763706" y="965697"/>
                  </a:lnTo>
                  <a:cubicBezTo>
                    <a:pt x="2763706" y="965697"/>
                    <a:pt x="2763706" y="965697"/>
                    <a:pt x="2765424" y="965697"/>
                  </a:cubicBezTo>
                  <a:lnTo>
                    <a:pt x="2777450" y="965697"/>
                  </a:lnTo>
                  <a:cubicBezTo>
                    <a:pt x="2777450" y="970346"/>
                    <a:pt x="2777450" y="970346"/>
                    <a:pt x="2778594" y="970346"/>
                  </a:cubicBezTo>
                  <a:lnTo>
                    <a:pt x="2786612" y="970346"/>
                  </a:lnTo>
                  <a:cubicBezTo>
                    <a:pt x="2786612" y="970346"/>
                    <a:pt x="2786612" y="970346"/>
                    <a:pt x="2811807" y="1002891"/>
                  </a:cubicBezTo>
                  <a:cubicBezTo>
                    <a:pt x="2811807" y="1002891"/>
                    <a:pt x="2811807" y="1002891"/>
                    <a:pt x="2811807" y="1037761"/>
                  </a:cubicBezTo>
                  <a:cubicBezTo>
                    <a:pt x="2811807" y="1037761"/>
                    <a:pt x="2811807" y="1037761"/>
                    <a:pt x="2812951" y="1037761"/>
                  </a:cubicBezTo>
                  <a:lnTo>
                    <a:pt x="2820970" y="1037761"/>
                  </a:lnTo>
                  <a:cubicBezTo>
                    <a:pt x="2820970" y="1037761"/>
                    <a:pt x="2820970" y="1037761"/>
                    <a:pt x="2820970" y="1035727"/>
                  </a:cubicBezTo>
                  <a:lnTo>
                    <a:pt x="2820970" y="1021489"/>
                  </a:lnTo>
                  <a:cubicBezTo>
                    <a:pt x="2820970" y="1021489"/>
                    <a:pt x="2820970" y="1021489"/>
                    <a:pt x="2821829" y="1021489"/>
                  </a:cubicBezTo>
                  <a:lnTo>
                    <a:pt x="2827841" y="1021489"/>
                  </a:lnTo>
                  <a:cubicBezTo>
                    <a:pt x="2827841" y="1021489"/>
                    <a:pt x="2827841" y="1021489"/>
                    <a:pt x="2827841" y="1022651"/>
                  </a:cubicBezTo>
                  <a:lnTo>
                    <a:pt x="2827841" y="1030787"/>
                  </a:lnTo>
                  <a:cubicBezTo>
                    <a:pt x="2837003" y="1033113"/>
                    <a:pt x="2837003" y="1033113"/>
                    <a:pt x="2837003" y="981970"/>
                  </a:cubicBezTo>
                  <a:cubicBezTo>
                    <a:pt x="2837003" y="981970"/>
                    <a:pt x="2837003" y="981970"/>
                    <a:pt x="2875943" y="981970"/>
                  </a:cubicBezTo>
                  <a:cubicBezTo>
                    <a:pt x="2875943" y="981970"/>
                    <a:pt x="2875943" y="981970"/>
                    <a:pt x="2875943" y="907581"/>
                  </a:cubicBezTo>
                  <a:cubicBezTo>
                    <a:pt x="2875943" y="907581"/>
                    <a:pt x="2875943" y="907581"/>
                    <a:pt x="2912591" y="907581"/>
                  </a:cubicBezTo>
                  <a:cubicBezTo>
                    <a:pt x="2912591" y="907581"/>
                    <a:pt x="2912591" y="907581"/>
                    <a:pt x="2912591" y="906709"/>
                  </a:cubicBezTo>
                  <a:lnTo>
                    <a:pt x="2912591" y="900607"/>
                  </a:lnTo>
                  <a:cubicBezTo>
                    <a:pt x="2912591" y="900607"/>
                    <a:pt x="2912591" y="900607"/>
                    <a:pt x="2935497" y="900607"/>
                  </a:cubicBezTo>
                  <a:cubicBezTo>
                    <a:pt x="2935497" y="900607"/>
                    <a:pt x="2935497" y="900607"/>
                    <a:pt x="2935497" y="861088"/>
                  </a:cubicBezTo>
                  <a:cubicBezTo>
                    <a:pt x="2930915" y="861088"/>
                    <a:pt x="2930915" y="861088"/>
                    <a:pt x="2930915" y="859344"/>
                  </a:cubicBezTo>
                  <a:lnTo>
                    <a:pt x="2930915" y="847140"/>
                  </a:lnTo>
                  <a:lnTo>
                    <a:pt x="2935497" y="849465"/>
                  </a:lnTo>
                  <a:cubicBezTo>
                    <a:pt x="2935497" y="849465"/>
                    <a:pt x="2935497" y="849465"/>
                    <a:pt x="2940079" y="826218"/>
                  </a:cubicBezTo>
                  <a:cubicBezTo>
                    <a:pt x="2940079" y="826218"/>
                    <a:pt x="2940079" y="826218"/>
                    <a:pt x="2944659" y="849465"/>
                  </a:cubicBezTo>
                  <a:cubicBezTo>
                    <a:pt x="2946951" y="847140"/>
                    <a:pt x="2946951" y="847140"/>
                    <a:pt x="2947237" y="846268"/>
                  </a:cubicBezTo>
                  <a:lnTo>
                    <a:pt x="2949241" y="840166"/>
                  </a:lnTo>
                  <a:cubicBezTo>
                    <a:pt x="2949241" y="840166"/>
                    <a:pt x="2949241" y="840166"/>
                    <a:pt x="2949813" y="839004"/>
                  </a:cubicBezTo>
                  <a:lnTo>
                    <a:pt x="2953821" y="830867"/>
                  </a:lnTo>
                  <a:cubicBezTo>
                    <a:pt x="2953821" y="830867"/>
                    <a:pt x="2953821" y="830867"/>
                    <a:pt x="2954395" y="829705"/>
                  </a:cubicBezTo>
                  <a:lnTo>
                    <a:pt x="2958403" y="821569"/>
                  </a:lnTo>
                  <a:cubicBezTo>
                    <a:pt x="2958403" y="821569"/>
                    <a:pt x="2958403" y="821569"/>
                    <a:pt x="2959834" y="820697"/>
                  </a:cubicBezTo>
                  <a:lnTo>
                    <a:pt x="2969855" y="814595"/>
                  </a:lnTo>
                  <a:cubicBezTo>
                    <a:pt x="2969855" y="814595"/>
                    <a:pt x="2969855" y="814595"/>
                    <a:pt x="2971573" y="813433"/>
                  </a:cubicBezTo>
                  <a:lnTo>
                    <a:pt x="2983599" y="805296"/>
                  </a:lnTo>
                  <a:cubicBezTo>
                    <a:pt x="2983599" y="805296"/>
                    <a:pt x="2983599" y="805296"/>
                    <a:pt x="2984458" y="804134"/>
                  </a:cubicBezTo>
                  <a:lnTo>
                    <a:pt x="2990471" y="795998"/>
                  </a:lnTo>
                  <a:cubicBezTo>
                    <a:pt x="2990471" y="795998"/>
                    <a:pt x="2990471" y="795998"/>
                    <a:pt x="2991043" y="793964"/>
                  </a:cubicBezTo>
                  <a:lnTo>
                    <a:pt x="2995052" y="779725"/>
                  </a:lnTo>
                  <a:cubicBezTo>
                    <a:pt x="2995052" y="779725"/>
                    <a:pt x="2995052" y="779725"/>
                    <a:pt x="2995625" y="781759"/>
                  </a:cubicBezTo>
                  <a:lnTo>
                    <a:pt x="2999633" y="795998"/>
                  </a:lnTo>
                  <a:cubicBezTo>
                    <a:pt x="2999633" y="795998"/>
                    <a:pt x="2999633" y="795998"/>
                    <a:pt x="3000205" y="796869"/>
                  </a:cubicBezTo>
                  <a:lnTo>
                    <a:pt x="3004214" y="802972"/>
                  </a:lnTo>
                  <a:cubicBezTo>
                    <a:pt x="3004214" y="802972"/>
                    <a:pt x="3004214" y="802972"/>
                    <a:pt x="3005646" y="804134"/>
                  </a:cubicBezTo>
                  <a:lnTo>
                    <a:pt x="3015667" y="812270"/>
                  </a:lnTo>
                  <a:cubicBezTo>
                    <a:pt x="3015667" y="812270"/>
                    <a:pt x="3015667" y="812270"/>
                    <a:pt x="3016813" y="813433"/>
                  </a:cubicBezTo>
                  <a:lnTo>
                    <a:pt x="3024828" y="821569"/>
                  </a:lnTo>
                  <a:cubicBezTo>
                    <a:pt x="3024828" y="821569"/>
                    <a:pt x="3024828" y="821569"/>
                    <a:pt x="3025975" y="822731"/>
                  </a:cubicBezTo>
                  <a:lnTo>
                    <a:pt x="3033991" y="830867"/>
                  </a:lnTo>
                  <a:cubicBezTo>
                    <a:pt x="3033991" y="830867"/>
                    <a:pt x="3033991" y="830867"/>
                    <a:pt x="3034278" y="832030"/>
                  </a:cubicBezTo>
                  <a:lnTo>
                    <a:pt x="3036281" y="840166"/>
                  </a:lnTo>
                  <a:cubicBezTo>
                    <a:pt x="3036281" y="840166"/>
                    <a:pt x="3036281" y="840166"/>
                    <a:pt x="3036567" y="841328"/>
                  </a:cubicBezTo>
                  <a:lnTo>
                    <a:pt x="3038572" y="849465"/>
                  </a:lnTo>
                  <a:cubicBezTo>
                    <a:pt x="3043153" y="849465"/>
                    <a:pt x="3043153" y="849465"/>
                    <a:pt x="3045443" y="826218"/>
                  </a:cubicBezTo>
                  <a:cubicBezTo>
                    <a:pt x="3045443" y="826218"/>
                    <a:pt x="3045443" y="826218"/>
                    <a:pt x="3050025" y="849465"/>
                  </a:cubicBezTo>
                  <a:cubicBezTo>
                    <a:pt x="3054605" y="849465"/>
                    <a:pt x="3054605" y="849465"/>
                    <a:pt x="3054605" y="851208"/>
                  </a:cubicBezTo>
                  <a:lnTo>
                    <a:pt x="3054605" y="863413"/>
                  </a:lnTo>
                  <a:cubicBezTo>
                    <a:pt x="3050025" y="863413"/>
                    <a:pt x="3050025" y="863413"/>
                    <a:pt x="3050025" y="895958"/>
                  </a:cubicBezTo>
                  <a:cubicBezTo>
                    <a:pt x="3050025" y="895958"/>
                    <a:pt x="3050025" y="895958"/>
                    <a:pt x="3051171" y="895958"/>
                  </a:cubicBezTo>
                  <a:lnTo>
                    <a:pt x="3059187" y="895958"/>
                  </a:lnTo>
                  <a:cubicBezTo>
                    <a:pt x="3059187" y="900607"/>
                    <a:pt x="3059187" y="900607"/>
                    <a:pt x="3060047" y="900607"/>
                  </a:cubicBezTo>
                  <a:lnTo>
                    <a:pt x="3066059" y="900607"/>
                  </a:lnTo>
                  <a:cubicBezTo>
                    <a:pt x="3066059" y="900607"/>
                    <a:pt x="3066059" y="900607"/>
                    <a:pt x="3066059" y="899445"/>
                  </a:cubicBezTo>
                  <a:lnTo>
                    <a:pt x="3066059" y="891308"/>
                  </a:lnTo>
                  <a:cubicBezTo>
                    <a:pt x="3066059" y="891308"/>
                    <a:pt x="3066059" y="891308"/>
                    <a:pt x="3068349" y="891308"/>
                  </a:cubicBezTo>
                  <a:lnTo>
                    <a:pt x="3084383" y="891308"/>
                  </a:lnTo>
                  <a:cubicBezTo>
                    <a:pt x="3084383" y="891308"/>
                    <a:pt x="3084383" y="891308"/>
                    <a:pt x="3084383" y="889274"/>
                  </a:cubicBezTo>
                  <a:lnTo>
                    <a:pt x="3084383" y="875036"/>
                  </a:lnTo>
                  <a:cubicBezTo>
                    <a:pt x="3084383" y="875036"/>
                    <a:pt x="3084383" y="875036"/>
                    <a:pt x="3123323" y="875036"/>
                  </a:cubicBezTo>
                  <a:cubicBezTo>
                    <a:pt x="3123323" y="875036"/>
                    <a:pt x="3123323" y="875036"/>
                    <a:pt x="3123323" y="876489"/>
                  </a:cubicBezTo>
                  <a:lnTo>
                    <a:pt x="3123323" y="886659"/>
                  </a:lnTo>
                  <a:cubicBezTo>
                    <a:pt x="3123323" y="886659"/>
                    <a:pt x="3123323" y="886659"/>
                    <a:pt x="3143937" y="886659"/>
                  </a:cubicBezTo>
                  <a:cubicBezTo>
                    <a:pt x="3143937" y="886659"/>
                    <a:pt x="3143937" y="886659"/>
                    <a:pt x="3143937" y="888984"/>
                  </a:cubicBezTo>
                  <a:lnTo>
                    <a:pt x="3143937" y="905256"/>
                  </a:lnTo>
                  <a:cubicBezTo>
                    <a:pt x="3139357" y="905256"/>
                    <a:pt x="3139357" y="905256"/>
                    <a:pt x="3139357" y="906128"/>
                  </a:cubicBezTo>
                  <a:lnTo>
                    <a:pt x="3139357" y="912230"/>
                  </a:lnTo>
                  <a:cubicBezTo>
                    <a:pt x="3143937" y="912230"/>
                    <a:pt x="3143937" y="912230"/>
                    <a:pt x="3143937" y="913974"/>
                  </a:cubicBezTo>
                  <a:lnTo>
                    <a:pt x="3143937" y="926178"/>
                  </a:lnTo>
                  <a:lnTo>
                    <a:pt x="3139357" y="930827"/>
                  </a:lnTo>
                  <a:cubicBezTo>
                    <a:pt x="3139357" y="930827"/>
                    <a:pt x="3139357" y="930827"/>
                    <a:pt x="3139357" y="986619"/>
                  </a:cubicBezTo>
                  <a:cubicBezTo>
                    <a:pt x="3139357" y="986619"/>
                    <a:pt x="3139357" y="986619"/>
                    <a:pt x="3141360" y="986619"/>
                  </a:cubicBezTo>
                  <a:lnTo>
                    <a:pt x="3155391" y="986619"/>
                  </a:lnTo>
                  <a:cubicBezTo>
                    <a:pt x="3155391" y="991268"/>
                    <a:pt x="3155391" y="991268"/>
                    <a:pt x="3157107" y="991268"/>
                  </a:cubicBezTo>
                  <a:lnTo>
                    <a:pt x="3169135" y="991268"/>
                  </a:lnTo>
                  <a:cubicBezTo>
                    <a:pt x="3169135" y="991268"/>
                    <a:pt x="3169135" y="991268"/>
                    <a:pt x="3169135" y="993302"/>
                  </a:cubicBezTo>
                  <a:lnTo>
                    <a:pt x="3169135" y="1007541"/>
                  </a:lnTo>
                  <a:cubicBezTo>
                    <a:pt x="3169135" y="1007541"/>
                    <a:pt x="3169135" y="1007541"/>
                    <a:pt x="3170853" y="1007541"/>
                  </a:cubicBezTo>
                  <a:lnTo>
                    <a:pt x="3182877" y="1007541"/>
                  </a:lnTo>
                  <a:cubicBezTo>
                    <a:pt x="3182877" y="1007541"/>
                    <a:pt x="3182877" y="1007541"/>
                    <a:pt x="3182877" y="1005507"/>
                  </a:cubicBezTo>
                  <a:lnTo>
                    <a:pt x="3182877" y="991268"/>
                  </a:lnTo>
                  <a:cubicBezTo>
                    <a:pt x="3182877" y="991268"/>
                    <a:pt x="3182877" y="991268"/>
                    <a:pt x="3184880" y="990106"/>
                  </a:cubicBezTo>
                  <a:lnTo>
                    <a:pt x="3198911" y="981970"/>
                  </a:lnTo>
                  <a:cubicBezTo>
                    <a:pt x="3198911" y="981970"/>
                    <a:pt x="3198911" y="981970"/>
                    <a:pt x="3198911" y="961048"/>
                  </a:cubicBezTo>
                  <a:cubicBezTo>
                    <a:pt x="3194330" y="961048"/>
                    <a:pt x="3194330" y="961048"/>
                    <a:pt x="3194330" y="937801"/>
                  </a:cubicBezTo>
                  <a:cubicBezTo>
                    <a:pt x="3194330" y="937801"/>
                    <a:pt x="3194330" y="937801"/>
                    <a:pt x="3195474" y="937801"/>
                  </a:cubicBezTo>
                  <a:lnTo>
                    <a:pt x="3203492" y="937801"/>
                  </a:lnTo>
                  <a:cubicBezTo>
                    <a:pt x="3203492" y="935477"/>
                    <a:pt x="3203492" y="935477"/>
                    <a:pt x="3224107" y="935477"/>
                  </a:cubicBezTo>
                  <a:cubicBezTo>
                    <a:pt x="3224107" y="935477"/>
                    <a:pt x="3224107" y="935477"/>
                    <a:pt x="3224107" y="934314"/>
                  </a:cubicBezTo>
                  <a:lnTo>
                    <a:pt x="3224107" y="926178"/>
                  </a:lnTo>
                  <a:cubicBezTo>
                    <a:pt x="3224107" y="926178"/>
                    <a:pt x="3224107" y="926178"/>
                    <a:pt x="3225825" y="926178"/>
                  </a:cubicBezTo>
                  <a:lnTo>
                    <a:pt x="3237850" y="926178"/>
                  </a:lnTo>
                  <a:cubicBezTo>
                    <a:pt x="3237850" y="926178"/>
                    <a:pt x="3237850" y="926178"/>
                    <a:pt x="3237850" y="809946"/>
                  </a:cubicBezTo>
                  <a:cubicBezTo>
                    <a:pt x="3237850" y="809946"/>
                    <a:pt x="3237850" y="809946"/>
                    <a:pt x="3238995" y="809946"/>
                  </a:cubicBezTo>
                  <a:lnTo>
                    <a:pt x="3247012" y="809946"/>
                  </a:lnTo>
                  <a:cubicBezTo>
                    <a:pt x="3247012" y="809946"/>
                    <a:pt x="3247012" y="809946"/>
                    <a:pt x="3247012" y="807621"/>
                  </a:cubicBezTo>
                  <a:lnTo>
                    <a:pt x="3247012" y="791348"/>
                  </a:lnTo>
                  <a:cubicBezTo>
                    <a:pt x="3249303" y="791348"/>
                    <a:pt x="3249303" y="791348"/>
                    <a:pt x="3249303" y="744855"/>
                  </a:cubicBezTo>
                  <a:cubicBezTo>
                    <a:pt x="3249303" y="744855"/>
                    <a:pt x="3249303" y="744855"/>
                    <a:pt x="3250449" y="744855"/>
                  </a:cubicBezTo>
                  <a:lnTo>
                    <a:pt x="3258465" y="744855"/>
                  </a:lnTo>
                  <a:cubicBezTo>
                    <a:pt x="3258465" y="744855"/>
                    <a:pt x="3258465" y="744855"/>
                    <a:pt x="3258465" y="746018"/>
                  </a:cubicBezTo>
                  <a:lnTo>
                    <a:pt x="3258465" y="754154"/>
                  </a:lnTo>
                  <a:cubicBezTo>
                    <a:pt x="3263045" y="754154"/>
                    <a:pt x="3263045" y="754154"/>
                    <a:pt x="3263045" y="751829"/>
                  </a:cubicBezTo>
                  <a:lnTo>
                    <a:pt x="3263045" y="735557"/>
                  </a:lnTo>
                  <a:cubicBezTo>
                    <a:pt x="3263045" y="735557"/>
                    <a:pt x="3263045" y="735557"/>
                    <a:pt x="3264477" y="734976"/>
                  </a:cubicBezTo>
                  <a:lnTo>
                    <a:pt x="3274499" y="730908"/>
                  </a:lnTo>
                  <a:cubicBezTo>
                    <a:pt x="3274499" y="730908"/>
                    <a:pt x="3274499" y="730908"/>
                    <a:pt x="3275644" y="731489"/>
                  </a:cubicBezTo>
                  <a:lnTo>
                    <a:pt x="3283661" y="735557"/>
                  </a:lnTo>
                  <a:cubicBezTo>
                    <a:pt x="3283661" y="735557"/>
                    <a:pt x="3283661" y="735557"/>
                    <a:pt x="3285379" y="735557"/>
                  </a:cubicBezTo>
                  <a:lnTo>
                    <a:pt x="3297405" y="735557"/>
                  </a:lnTo>
                  <a:cubicBezTo>
                    <a:pt x="3297405" y="735557"/>
                    <a:pt x="3297405" y="735557"/>
                    <a:pt x="3297405" y="705336"/>
                  </a:cubicBezTo>
                  <a:cubicBezTo>
                    <a:pt x="3297405" y="705336"/>
                    <a:pt x="3297405" y="705336"/>
                    <a:pt x="3298550" y="705336"/>
                  </a:cubicBezTo>
                  <a:lnTo>
                    <a:pt x="3306565" y="705336"/>
                  </a:lnTo>
                  <a:cubicBezTo>
                    <a:pt x="3306565" y="709986"/>
                    <a:pt x="3306565" y="709986"/>
                    <a:pt x="3307997" y="709986"/>
                  </a:cubicBezTo>
                  <a:lnTo>
                    <a:pt x="3318019" y="709986"/>
                  </a:lnTo>
                  <a:cubicBezTo>
                    <a:pt x="3318019" y="705336"/>
                    <a:pt x="3318019" y="705336"/>
                    <a:pt x="3319165" y="705336"/>
                  </a:cubicBezTo>
                  <a:lnTo>
                    <a:pt x="3327182" y="705336"/>
                  </a:lnTo>
                  <a:cubicBezTo>
                    <a:pt x="3327182" y="705336"/>
                    <a:pt x="3327182" y="705336"/>
                    <a:pt x="3327182" y="740206"/>
                  </a:cubicBezTo>
                  <a:cubicBezTo>
                    <a:pt x="3327182" y="740206"/>
                    <a:pt x="3327182" y="740206"/>
                    <a:pt x="3328613" y="741368"/>
                  </a:cubicBezTo>
                  <a:lnTo>
                    <a:pt x="3338635" y="749505"/>
                  </a:lnTo>
                  <a:cubicBezTo>
                    <a:pt x="3336344" y="756479"/>
                    <a:pt x="3336344" y="756479"/>
                    <a:pt x="3361539" y="756479"/>
                  </a:cubicBezTo>
                  <a:cubicBezTo>
                    <a:pt x="3361539" y="756479"/>
                    <a:pt x="3361539" y="756479"/>
                    <a:pt x="3361539" y="755026"/>
                  </a:cubicBezTo>
                  <a:lnTo>
                    <a:pt x="3361539" y="744855"/>
                  </a:lnTo>
                  <a:cubicBezTo>
                    <a:pt x="3361539" y="744855"/>
                    <a:pt x="3361539" y="744855"/>
                    <a:pt x="3391317" y="735557"/>
                  </a:cubicBezTo>
                  <a:cubicBezTo>
                    <a:pt x="3391317" y="735557"/>
                    <a:pt x="3391317" y="735557"/>
                    <a:pt x="3391317" y="734395"/>
                  </a:cubicBezTo>
                  <a:lnTo>
                    <a:pt x="3391317" y="726258"/>
                  </a:lnTo>
                  <a:cubicBezTo>
                    <a:pt x="3391317" y="726258"/>
                    <a:pt x="3391317" y="726258"/>
                    <a:pt x="3392176" y="726258"/>
                  </a:cubicBezTo>
                  <a:lnTo>
                    <a:pt x="3398189" y="726258"/>
                  </a:lnTo>
                  <a:cubicBezTo>
                    <a:pt x="3398189" y="726258"/>
                    <a:pt x="3398189" y="726258"/>
                    <a:pt x="3398189" y="725387"/>
                  </a:cubicBezTo>
                  <a:lnTo>
                    <a:pt x="3398189" y="719284"/>
                  </a:lnTo>
                  <a:cubicBezTo>
                    <a:pt x="3398189" y="719284"/>
                    <a:pt x="3398189" y="719284"/>
                    <a:pt x="3400479" y="719284"/>
                  </a:cubicBezTo>
                  <a:lnTo>
                    <a:pt x="3416513" y="719284"/>
                  </a:lnTo>
                  <a:cubicBezTo>
                    <a:pt x="3416513" y="719284"/>
                    <a:pt x="3416513" y="719284"/>
                    <a:pt x="3416513" y="720156"/>
                  </a:cubicBezTo>
                  <a:lnTo>
                    <a:pt x="3416513" y="726258"/>
                  </a:lnTo>
                  <a:cubicBezTo>
                    <a:pt x="3416513" y="726258"/>
                    <a:pt x="3416513" y="726258"/>
                    <a:pt x="3418231" y="726258"/>
                  </a:cubicBezTo>
                  <a:lnTo>
                    <a:pt x="3430257" y="726258"/>
                  </a:lnTo>
                  <a:cubicBezTo>
                    <a:pt x="3430257" y="726258"/>
                    <a:pt x="3430257" y="726258"/>
                    <a:pt x="3430257" y="728002"/>
                  </a:cubicBezTo>
                  <a:lnTo>
                    <a:pt x="3430257" y="740206"/>
                  </a:lnTo>
                  <a:cubicBezTo>
                    <a:pt x="3430257" y="740206"/>
                    <a:pt x="3430257" y="740206"/>
                    <a:pt x="3455452" y="740206"/>
                  </a:cubicBezTo>
                  <a:cubicBezTo>
                    <a:pt x="3455452" y="740206"/>
                    <a:pt x="3455452" y="740206"/>
                    <a:pt x="3455452" y="739044"/>
                  </a:cubicBezTo>
                  <a:lnTo>
                    <a:pt x="3455452" y="730908"/>
                  </a:lnTo>
                  <a:cubicBezTo>
                    <a:pt x="3455452" y="730908"/>
                    <a:pt x="3455452" y="730908"/>
                    <a:pt x="3456884" y="730908"/>
                  </a:cubicBezTo>
                  <a:lnTo>
                    <a:pt x="3466905" y="730908"/>
                  </a:lnTo>
                  <a:cubicBezTo>
                    <a:pt x="3466905" y="730908"/>
                    <a:pt x="3466905" y="730908"/>
                    <a:pt x="3466905" y="729745"/>
                  </a:cubicBezTo>
                  <a:lnTo>
                    <a:pt x="3466905" y="721609"/>
                  </a:lnTo>
                  <a:cubicBezTo>
                    <a:pt x="3466905" y="721609"/>
                    <a:pt x="3466905" y="721609"/>
                    <a:pt x="3468623" y="721609"/>
                  </a:cubicBezTo>
                  <a:lnTo>
                    <a:pt x="3480647" y="721609"/>
                  </a:lnTo>
                  <a:cubicBezTo>
                    <a:pt x="3480647" y="721609"/>
                    <a:pt x="3480647" y="721609"/>
                    <a:pt x="3480647" y="722771"/>
                  </a:cubicBezTo>
                  <a:lnTo>
                    <a:pt x="3480647" y="730908"/>
                  </a:lnTo>
                  <a:cubicBezTo>
                    <a:pt x="3485229" y="730908"/>
                    <a:pt x="3485229" y="730908"/>
                    <a:pt x="3485229" y="675116"/>
                  </a:cubicBezTo>
                  <a:cubicBezTo>
                    <a:pt x="3485229" y="675116"/>
                    <a:pt x="3485229" y="675116"/>
                    <a:pt x="3588304" y="675116"/>
                  </a:cubicBezTo>
                  <a:cubicBezTo>
                    <a:pt x="3588304" y="675116"/>
                    <a:pt x="3588304" y="675116"/>
                    <a:pt x="3588304" y="749505"/>
                  </a:cubicBezTo>
                  <a:cubicBezTo>
                    <a:pt x="3588304" y="749505"/>
                    <a:pt x="3588304" y="749505"/>
                    <a:pt x="3590595" y="749505"/>
                  </a:cubicBezTo>
                  <a:lnTo>
                    <a:pt x="3606629" y="749505"/>
                  </a:lnTo>
                  <a:cubicBezTo>
                    <a:pt x="3606629" y="749505"/>
                    <a:pt x="3606629" y="749505"/>
                    <a:pt x="3606629" y="665817"/>
                  </a:cubicBezTo>
                  <a:cubicBezTo>
                    <a:pt x="3606629" y="665817"/>
                    <a:pt x="3606629" y="665817"/>
                    <a:pt x="3629535" y="654194"/>
                  </a:cubicBezTo>
                  <a:cubicBezTo>
                    <a:pt x="3629535" y="654194"/>
                    <a:pt x="3629535" y="654194"/>
                    <a:pt x="3659311" y="654194"/>
                  </a:cubicBezTo>
                  <a:cubicBezTo>
                    <a:pt x="3659311" y="654194"/>
                    <a:pt x="3659311" y="654194"/>
                    <a:pt x="3661316" y="652451"/>
                  </a:cubicBezTo>
                  <a:lnTo>
                    <a:pt x="3675345" y="640246"/>
                  </a:lnTo>
                  <a:cubicBezTo>
                    <a:pt x="3675345" y="640246"/>
                    <a:pt x="3675345" y="640246"/>
                    <a:pt x="3714285" y="640246"/>
                  </a:cubicBezTo>
                  <a:cubicBezTo>
                    <a:pt x="3714285" y="640246"/>
                    <a:pt x="3714285" y="640246"/>
                    <a:pt x="3714285" y="641990"/>
                  </a:cubicBezTo>
                  <a:lnTo>
                    <a:pt x="3714285" y="654194"/>
                  </a:lnTo>
                  <a:cubicBezTo>
                    <a:pt x="3714285" y="654194"/>
                    <a:pt x="3714285" y="654194"/>
                    <a:pt x="3753224" y="654194"/>
                  </a:cubicBezTo>
                  <a:cubicBezTo>
                    <a:pt x="3753224" y="654194"/>
                    <a:pt x="3753224" y="654194"/>
                    <a:pt x="3753224" y="744855"/>
                  </a:cubicBezTo>
                  <a:cubicBezTo>
                    <a:pt x="3753224" y="744855"/>
                    <a:pt x="3753224" y="744855"/>
                    <a:pt x="3754656" y="744855"/>
                  </a:cubicBezTo>
                  <a:lnTo>
                    <a:pt x="3764677" y="744855"/>
                  </a:lnTo>
                  <a:cubicBezTo>
                    <a:pt x="3764677" y="744855"/>
                    <a:pt x="3764677" y="744855"/>
                    <a:pt x="3764677" y="877360"/>
                  </a:cubicBezTo>
                  <a:cubicBezTo>
                    <a:pt x="3764677" y="877360"/>
                    <a:pt x="3764677" y="877360"/>
                    <a:pt x="3766967" y="877360"/>
                  </a:cubicBezTo>
                  <a:lnTo>
                    <a:pt x="3783001" y="877360"/>
                  </a:lnTo>
                  <a:cubicBezTo>
                    <a:pt x="3783001" y="877360"/>
                    <a:pt x="3783001" y="877360"/>
                    <a:pt x="3783001" y="791348"/>
                  </a:cubicBezTo>
                  <a:cubicBezTo>
                    <a:pt x="3783001" y="791348"/>
                    <a:pt x="3783001" y="791348"/>
                    <a:pt x="3783861" y="790767"/>
                  </a:cubicBezTo>
                  <a:lnTo>
                    <a:pt x="3789873" y="786699"/>
                  </a:lnTo>
                  <a:cubicBezTo>
                    <a:pt x="3794455" y="786699"/>
                    <a:pt x="3794455" y="786699"/>
                    <a:pt x="3794455" y="787861"/>
                  </a:cubicBezTo>
                  <a:lnTo>
                    <a:pt x="3794455" y="795998"/>
                  </a:lnTo>
                  <a:cubicBezTo>
                    <a:pt x="3794455" y="795998"/>
                    <a:pt x="3794455" y="795998"/>
                    <a:pt x="3796744" y="794835"/>
                  </a:cubicBezTo>
                  <a:lnTo>
                    <a:pt x="3812779" y="786699"/>
                  </a:lnTo>
                  <a:cubicBezTo>
                    <a:pt x="3812779" y="786699"/>
                    <a:pt x="3812779" y="786699"/>
                    <a:pt x="3814783" y="786699"/>
                  </a:cubicBezTo>
                  <a:lnTo>
                    <a:pt x="3828812" y="786699"/>
                  </a:lnTo>
                  <a:cubicBezTo>
                    <a:pt x="3828812" y="786699"/>
                    <a:pt x="3828812" y="786699"/>
                    <a:pt x="3828812" y="944775"/>
                  </a:cubicBezTo>
                  <a:cubicBezTo>
                    <a:pt x="3828812" y="944775"/>
                    <a:pt x="3828812" y="944775"/>
                    <a:pt x="3860881" y="949425"/>
                  </a:cubicBezTo>
                  <a:cubicBezTo>
                    <a:pt x="3860881" y="947100"/>
                    <a:pt x="3860881" y="944775"/>
                    <a:pt x="3860881" y="942451"/>
                  </a:cubicBezTo>
                  <a:cubicBezTo>
                    <a:pt x="3872333" y="942451"/>
                    <a:pt x="3883785" y="942451"/>
                    <a:pt x="3895238" y="942451"/>
                  </a:cubicBezTo>
                  <a:cubicBezTo>
                    <a:pt x="3895238" y="930827"/>
                    <a:pt x="3895238" y="921529"/>
                    <a:pt x="3895238" y="912230"/>
                  </a:cubicBezTo>
                  <a:lnTo>
                    <a:pt x="3904401" y="912230"/>
                  </a:lnTo>
                  <a:cubicBezTo>
                    <a:pt x="3904401" y="898282"/>
                    <a:pt x="3904401" y="886659"/>
                    <a:pt x="3904401" y="872711"/>
                  </a:cubicBezTo>
                  <a:cubicBezTo>
                    <a:pt x="3906691" y="872711"/>
                    <a:pt x="3908982" y="872711"/>
                    <a:pt x="3911273" y="872711"/>
                  </a:cubicBezTo>
                  <a:cubicBezTo>
                    <a:pt x="3911273" y="858763"/>
                    <a:pt x="3911273" y="847140"/>
                    <a:pt x="3911273" y="833192"/>
                  </a:cubicBezTo>
                  <a:cubicBezTo>
                    <a:pt x="3915853" y="833192"/>
                    <a:pt x="3920434" y="833192"/>
                    <a:pt x="3927307" y="833192"/>
                  </a:cubicBezTo>
                  <a:cubicBezTo>
                    <a:pt x="3943340" y="828543"/>
                    <a:pt x="3961664" y="819244"/>
                    <a:pt x="3977697" y="812270"/>
                  </a:cubicBezTo>
                  <a:cubicBezTo>
                    <a:pt x="3979989" y="805296"/>
                    <a:pt x="3979989" y="798322"/>
                    <a:pt x="3979989" y="791348"/>
                  </a:cubicBezTo>
                  <a:cubicBezTo>
                    <a:pt x="3982279" y="798322"/>
                    <a:pt x="3982279" y="805296"/>
                    <a:pt x="3984570" y="812270"/>
                  </a:cubicBezTo>
                  <a:cubicBezTo>
                    <a:pt x="4002895" y="821569"/>
                    <a:pt x="4018928" y="830867"/>
                    <a:pt x="4037253" y="840166"/>
                  </a:cubicBezTo>
                  <a:cubicBezTo>
                    <a:pt x="4037253" y="837847"/>
                    <a:pt x="4037253" y="835529"/>
                    <a:pt x="4037253" y="835517"/>
                  </a:cubicBezTo>
                  <a:cubicBezTo>
                    <a:pt x="4041833" y="835517"/>
                    <a:pt x="4046416" y="835517"/>
                    <a:pt x="4050996" y="835517"/>
                  </a:cubicBezTo>
                  <a:cubicBezTo>
                    <a:pt x="4050996" y="847140"/>
                    <a:pt x="4050996" y="861088"/>
                    <a:pt x="4050996" y="872711"/>
                  </a:cubicBezTo>
                  <a:cubicBezTo>
                    <a:pt x="4053287" y="872711"/>
                    <a:pt x="4055577" y="872711"/>
                    <a:pt x="4057867" y="872711"/>
                  </a:cubicBezTo>
                  <a:cubicBezTo>
                    <a:pt x="4057867" y="886659"/>
                    <a:pt x="4057867" y="900607"/>
                    <a:pt x="4057867" y="916879"/>
                  </a:cubicBezTo>
                  <a:cubicBezTo>
                    <a:pt x="4060159" y="916879"/>
                    <a:pt x="4062449" y="916879"/>
                    <a:pt x="4064740" y="916879"/>
                  </a:cubicBezTo>
                  <a:cubicBezTo>
                    <a:pt x="4064740" y="923853"/>
                    <a:pt x="4064740" y="930827"/>
                    <a:pt x="4064740" y="937801"/>
                  </a:cubicBezTo>
                  <a:cubicBezTo>
                    <a:pt x="4069321" y="937801"/>
                    <a:pt x="4073901" y="937801"/>
                    <a:pt x="4078483" y="937801"/>
                  </a:cubicBezTo>
                  <a:cubicBezTo>
                    <a:pt x="4078483" y="949425"/>
                    <a:pt x="4078483" y="958723"/>
                    <a:pt x="4078483" y="970346"/>
                  </a:cubicBezTo>
                  <a:cubicBezTo>
                    <a:pt x="4108260" y="968022"/>
                    <a:pt x="4135747" y="965697"/>
                    <a:pt x="4165523" y="963372"/>
                  </a:cubicBezTo>
                  <a:cubicBezTo>
                    <a:pt x="4165523" y="951749"/>
                    <a:pt x="4165523" y="942451"/>
                    <a:pt x="4165523" y="930827"/>
                  </a:cubicBezTo>
                  <a:cubicBezTo>
                    <a:pt x="4181557" y="930827"/>
                    <a:pt x="4197591" y="930827"/>
                    <a:pt x="4211335" y="930827"/>
                  </a:cubicBezTo>
                  <a:cubicBezTo>
                    <a:pt x="4211335" y="923853"/>
                    <a:pt x="4211335" y="919204"/>
                    <a:pt x="4211335" y="912230"/>
                  </a:cubicBezTo>
                  <a:cubicBezTo>
                    <a:pt x="4243403" y="912230"/>
                    <a:pt x="4275469" y="912230"/>
                    <a:pt x="4307538" y="912230"/>
                  </a:cubicBezTo>
                  <a:cubicBezTo>
                    <a:pt x="4307538" y="916879"/>
                    <a:pt x="4307538" y="919204"/>
                    <a:pt x="4307538" y="923853"/>
                  </a:cubicBezTo>
                  <a:cubicBezTo>
                    <a:pt x="4328153" y="923853"/>
                    <a:pt x="4348767" y="923853"/>
                    <a:pt x="4369382" y="923853"/>
                  </a:cubicBezTo>
                  <a:cubicBezTo>
                    <a:pt x="4369382" y="926178"/>
                    <a:pt x="4369382" y="928503"/>
                    <a:pt x="4369382" y="930827"/>
                  </a:cubicBezTo>
                  <a:cubicBezTo>
                    <a:pt x="4373963" y="930827"/>
                    <a:pt x="4380835" y="930827"/>
                    <a:pt x="4387707" y="930827"/>
                  </a:cubicBezTo>
                  <a:cubicBezTo>
                    <a:pt x="4387707" y="933152"/>
                    <a:pt x="4387707" y="935477"/>
                    <a:pt x="4387707" y="937801"/>
                  </a:cubicBezTo>
                  <a:cubicBezTo>
                    <a:pt x="4392287" y="937801"/>
                    <a:pt x="4399159" y="937801"/>
                    <a:pt x="4403740" y="937801"/>
                  </a:cubicBezTo>
                  <a:cubicBezTo>
                    <a:pt x="4403740" y="931132"/>
                    <a:pt x="4403740" y="924463"/>
                    <a:pt x="4403740" y="917794"/>
                  </a:cubicBezTo>
                  <a:lnTo>
                    <a:pt x="4475956" y="1039515"/>
                  </a:lnTo>
                  <a:lnTo>
                    <a:pt x="0" y="1039515"/>
                  </a:lnTo>
                  <a:lnTo>
                    <a:pt x="0" y="685283"/>
                  </a:lnTo>
                  <a:lnTo>
                    <a:pt x="9900" y="685283"/>
                  </a:lnTo>
                  <a:cubicBezTo>
                    <a:pt x="9900" y="685271"/>
                    <a:pt x="9900" y="684760"/>
                    <a:pt x="9900" y="661504"/>
                  </a:cubicBezTo>
                  <a:cubicBezTo>
                    <a:pt x="9907" y="661504"/>
                    <a:pt x="9987" y="661504"/>
                    <a:pt x="10941" y="661504"/>
                  </a:cubicBezTo>
                  <a:lnTo>
                    <a:pt x="18230" y="661504"/>
                  </a:lnTo>
                  <a:cubicBezTo>
                    <a:pt x="18230" y="661485"/>
                    <a:pt x="18230" y="660714"/>
                    <a:pt x="18230" y="629077"/>
                  </a:cubicBezTo>
                  <a:cubicBezTo>
                    <a:pt x="18238" y="629077"/>
                    <a:pt x="18317" y="629077"/>
                    <a:pt x="19272" y="629077"/>
                  </a:cubicBezTo>
                  <a:lnTo>
                    <a:pt x="26562" y="629077"/>
                  </a:lnTo>
                  <a:cubicBezTo>
                    <a:pt x="26562" y="629071"/>
                    <a:pt x="26562" y="628962"/>
                    <a:pt x="26562" y="627186"/>
                  </a:cubicBezTo>
                  <a:lnTo>
                    <a:pt x="26562" y="613945"/>
                  </a:lnTo>
                  <a:cubicBezTo>
                    <a:pt x="24478" y="613945"/>
                    <a:pt x="24478" y="613945"/>
                    <a:pt x="25259" y="612323"/>
                  </a:cubicBezTo>
                  <a:lnTo>
                    <a:pt x="30726" y="600974"/>
                  </a:lnTo>
                  <a:cubicBezTo>
                    <a:pt x="30732" y="600991"/>
                    <a:pt x="30932" y="601665"/>
                    <a:pt x="39057" y="629077"/>
                  </a:cubicBezTo>
                  <a:cubicBezTo>
                    <a:pt x="39066" y="629077"/>
                    <a:pt x="39140" y="629077"/>
                    <a:pt x="39838" y="629077"/>
                  </a:cubicBezTo>
                  <a:lnTo>
                    <a:pt x="45305" y="629077"/>
                  </a:lnTo>
                  <a:cubicBezTo>
                    <a:pt x="45305" y="629064"/>
                    <a:pt x="45305" y="627885"/>
                    <a:pt x="45305" y="523150"/>
                  </a:cubicBezTo>
                  <a:cubicBezTo>
                    <a:pt x="45315" y="523150"/>
                    <a:pt x="45433" y="523150"/>
                    <a:pt x="46867" y="523150"/>
                  </a:cubicBezTo>
                  <a:lnTo>
                    <a:pt x="57801" y="523150"/>
                  </a:lnTo>
                  <a:cubicBezTo>
                    <a:pt x="57801" y="523128"/>
                    <a:pt x="57801" y="522118"/>
                    <a:pt x="57801" y="475591"/>
                  </a:cubicBezTo>
                  <a:cubicBezTo>
                    <a:pt x="57818" y="475591"/>
                    <a:pt x="58461" y="475591"/>
                    <a:pt x="84875" y="475591"/>
                  </a:cubicBezTo>
                  <a:cubicBezTo>
                    <a:pt x="84875" y="475579"/>
                    <a:pt x="84875" y="475069"/>
                    <a:pt x="84875" y="453973"/>
                  </a:cubicBezTo>
                  <a:cubicBezTo>
                    <a:pt x="84895" y="453973"/>
                    <a:pt x="85705" y="453973"/>
                    <a:pt x="120280" y="453973"/>
                  </a:cubicBezTo>
                  <a:cubicBezTo>
                    <a:pt x="120280" y="453981"/>
                    <a:pt x="120280" y="454111"/>
                    <a:pt x="120280" y="456405"/>
                  </a:cubicBezTo>
                  <a:lnTo>
                    <a:pt x="120280" y="473429"/>
                  </a:lnTo>
                  <a:cubicBezTo>
                    <a:pt x="120290" y="473429"/>
                    <a:pt x="120424" y="473429"/>
                    <a:pt x="122623" y="473429"/>
                  </a:cubicBezTo>
                  <a:lnTo>
                    <a:pt x="139024" y="473429"/>
                  </a:lnTo>
                  <a:cubicBezTo>
                    <a:pt x="139024" y="473447"/>
                    <a:pt x="139024" y="474341"/>
                    <a:pt x="139024" y="520988"/>
                  </a:cubicBezTo>
                  <a:cubicBezTo>
                    <a:pt x="139030" y="520988"/>
                    <a:pt x="139108" y="520988"/>
                    <a:pt x="140065" y="520988"/>
                  </a:cubicBezTo>
                  <a:lnTo>
                    <a:pt x="147355" y="520988"/>
                  </a:lnTo>
                  <a:lnTo>
                    <a:pt x="161933" y="525312"/>
                  </a:lnTo>
                  <a:cubicBezTo>
                    <a:pt x="161933" y="525322"/>
                    <a:pt x="161933" y="525972"/>
                    <a:pt x="161933" y="564224"/>
                  </a:cubicBezTo>
                  <a:cubicBezTo>
                    <a:pt x="161939" y="564224"/>
                    <a:pt x="162017" y="564224"/>
                    <a:pt x="162975" y="564224"/>
                  </a:cubicBezTo>
                  <a:lnTo>
                    <a:pt x="170263" y="564224"/>
                  </a:lnTo>
                  <a:cubicBezTo>
                    <a:pt x="170263" y="564234"/>
                    <a:pt x="170263" y="564340"/>
                    <a:pt x="170263" y="565845"/>
                  </a:cubicBezTo>
                  <a:lnTo>
                    <a:pt x="170263" y="577194"/>
                  </a:lnTo>
                  <a:cubicBezTo>
                    <a:pt x="170271" y="577194"/>
                    <a:pt x="170399" y="577194"/>
                    <a:pt x="172346" y="577194"/>
                  </a:cubicBezTo>
                  <a:lnTo>
                    <a:pt x="186925" y="577194"/>
                  </a:lnTo>
                  <a:lnTo>
                    <a:pt x="193172" y="583680"/>
                  </a:lnTo>
                  <a:cubicBezTo>
                    <a:pt x="193172" y="583692"/>
                    <a:pt x="193172" y="584178"/>
                    <a:pt x="193172" y="605298"/>
                  </a:cubicBezTo>
                  <a:cubicBezTo>
                    <a:pt x="193182" y="605298"/>
                    <a:pt x="193316" y="605298"/>
                    <a:pt x="195515" y="605298"/>
                  </a:cubicBezTo>
                  <a:lnTo>
                    <a:pt x="211916" y="605298"/>
                  </a:lnTo>
                  <a:cubicBezTo>
                    <a:pt x="211916" y="605305"/>
                    <a:pt x="211916" y="605385"/>
                    <a:pt x="211916" y="606378"/>
                  </a:cubicBezTo>
                  <a:lnTo>
                    <a:pt x="211916" y="613945"/>
                  </a:lnTo>
                  <a:cubicBezTo>
                    <a:pt x="211926" y="613945"/>
                    <a:pt x="212027" y="613945"/>
                    <a:pt x="213218" y="613945"/>
                  </a:cubicBezTo>
                  <a:lnTo>
                    <a:pt x="222330" y="613945"/>
                  </a:lnTo>
                  <a:cubicBezTo>
                    <a:pt x="222330" y="613954"/>
                    <a:pt x="222330" y="614083"/>
                    <a:pt x="222330" y="616106"/>
                  </a:cubicBezTo>
                  <a:lnTo>
                    <a:pt x="222330" y="631239"/>
                  </a:lnTo>
                  <a:cubicBezTo>
                    <a:pt x="226495" y="631239"/>
                    <a:pt x="226495" y="631239"/>
                    <a:pt x="226495" y="629347"/>
                  </a:cubicBezTo>
                  <a:lnTo>
                    <a:pt x="226495" y="616106"/>
                  </a:lnTo>
                  <a:cubicBezTo>
                    <a:pt x="226501" y="616106"/>
                    <a:pt x="226581" y="616106"/>
                    <a:pt x="227536" y="616106"/>
                  </a:cubicBezTo>
                  <a:lnTo>
                    <a:pt x="234826" y="616106"/>
                  </a:lnTo>
                  <a:cubicBezTo>
                    <a:pt x="234826" y="616117"/>
                    <a:pt x="234826" y="616236"/>
                    <a:pt x="234826" y="617728"/>
                  </a:cubicBezTo>
                  <a:lnTo>
                    <a:pt x="234826" y="629077"/>
                  </a:lnTo>
                  <a:cubicBezTo>
                    <a:pt x="234835" y="629077"/>
                    <a:pt x="234910" y="629077"/>
                    <a:pt x="235607" y="629077"/>
                  </a:cubicBezTo>
                  <a:lnTo>
                    <a:pt x="241073" y="629077"/>
                  </a:lnTo>
                  <a:cubicBezTo>
                    <a:pt x="241073" y="624754"/>
                    <a:pt x="241073" y="624754"/>
                    <a:pt x="291056" y="624754"/>
                  </a:cubicBezTo>
                  <a:cubicBezTo>
                    <a:pt x="291056" y="624763"/>
                    <a:pt x="291056" y="624864"/>
                    <a:pt x="291056" y="626105"/>
                  </a:cubicBezTo>
                  <a:lnTo>
                    <a:pt x="291056" y="635562"/>
                  </a:lnTo>
                  <a:cubicBezTo>
                    <a:pt x="291065" y="635562"/>
                    <a:pt x="291142" y="635562"/>
                    <a:pt x="291837" y="635562"/>
                  </a:cubicBezTo>
                  <a:lnTo>
                    <a:pt x="297306" y="635562"/>
                  </a:lnTo>
                  <a:cubicBezTo>
                    <a:pt x="297306" y="635571"/>
                    <a:pt x="297306" y="635693"/>
                    <a:pt x="297306" y="637724"/>
                  </a:cubicBezTo>
                  <a:lnTo>
                    <a:pt x="297306" y="652857"/>
                  </a:lnTo>
                  <a:cubicBezTo>
                    <a:pt x="297314" y="652853"/>
                    <a:pt x="297433" y="652775"/>
                    <a:pt x="299387" y="651506"/>
                  </a:cubicBezTo>
                  <a:lnTo>
                    <a:pt x="313966" y="642048"/>
                  </a:lnTo>
                  <a:cubicBezTo>
                    <a:pt x="313968" y="642029"/>
                    <a:pt x="314103" y="641154"/>
                    <a:pt x="320214" y="600974"/>
                  </a:cubicBezTo>
                  <a:cubicBezTo>
                    <a:pt x="320223" y="600972"/>
                    <a:pt x="320294" y="600946"/>
                    <a:pt x="320995" y="600704"/>
                  </a:cubicBezTo>
                  <a:lnTo>
                    <a:pt x="326461" y="598812"/>
                  </a:lnTo>
                  <a:cubicBezTo>
                    <a:pt x="326461" y="598796"/>
                    <a:pt x="326496" y="597735"/>
                    <a:pt x="328545" y="529635"/>
                  </a:cubicBezTo>
                  <a:cubicBezTo>
                    <a:pt x="328545" y="529653"/>
                    <a:pt x="328578" y="530744"/>
                    <a:pt x="330627" y="598812"/>
                  </a:cubicBezTo>
                  <a:cubicBezTo>
                    <a:pt x="330637" y="598815"/>
                    <a:pt x="330710" y="598840"/>
                    <a:pt x="331408" y="599082"/>
                  </a:cubicBezTo>
                  <a:lnTo>
                    <a:pt x="336875" y="600974"/>
                  </a:lnTo>
                  <a:cubicBezTo>
                    <a:pt x="336875" y="600954"/>
                    <a:pt x="336875" y="599621"/>
                    <a:pt x="336875" y="514503"/>
                  </a:cubicBezTo>
                  <a:cubicBezTo>
                    <a:pt x="341041" y="514503"/>
                    <a:pt x="341041" y="514503"/>
                    <a:pt x="341041" y="482076"/>
                  </a:cubicBezTo>
                  <a:cubicBezTo>
                    <a:pt x="341053" y="482076"/>
                    <a:pt x="341758" y="482076"/>
                    <a:pt x="380610" y="482076"/>
                  </a:cubicBezTo>
                  <a:cubicBezTo>
                    <a:pt x="380610" y="482093"/>
                    <a:pt x="380610" y="482811"/>
                    <a:pt x="380610" y="514503"/>
                  </a:cubicBezTo>
                  <a:cubicBezTo>
                    <a:pt x="380620" y="514503"/>
                    <a:pt x="380694" y="514503"/>
                    <a:pt x="381391" y="514503"/>
                  </a:cubicBezTo>
                  <a:lnTo>
                    <a:pt x="386858" y="514503"/>
                  </a:lnTo>
                  <a:cubicBezTo>
                    <a:pt x="386858" y="514482"/>
                    <a:pt x="386858" y="513176"/>
                    <a:pt x="386858" y="432355"/>
                  </a:cubicBezTo>
                  <a:cubicBezTo>
                    <a:pt x="386864" y="432355"/>
                    <a:pt x="386966" y="432355"/>
                    <a:pt x="388681" y="432355"/>
                  </a:cubicBezTo>
                  <a:lnTo>
                    <a:pt x="401437" y="432355"/>
                  </a:lnTo>
                  <a:cubicBezTo>
                    <a:pt x="401437" y="432348"/>
                    <a:pt x="401437" y="432237"/>
                    <a:pt x="401437" y="430464"/>
                  </a:cubicBezTo>
                  <a:lnTo>
                    <a:pt x="401437" y="417223"/>
                  </a:lnTo>
                  <a:cubicBezTo>
                    <a:pt x="401448" y="417223"/>
                    <a:pt x="401960" y="417223"/>
                    <a:pt x="424347" y="417223"/>
                  </a:cubicBezTo>
                  <a:cubicBezTo>
                    <a:pt x="424347" y="417216"/>
                    <a:pt x="424347" y="417135"/>
                    <a:pt x="424347" y="416142"/>
                  </a:cubicBezTo>
                  <a:lnTo>
                    <a:pt x="424347" y="408576"/>
                  </a:lnTo>
                  <a:cubicBezTo>
                    <a:pt x="424354" y="408576"/>
                    <a:pt x="424467" y="408576"/>
                    <a:pt x="426168" y="408576"/>
                  </a:cubicBezTo>
                  <a:lnTo>
                    <a:pt x="438925" y="408576"/>
                  </a:lnTo>
                  <a:cubicBezTo>
                    <a:pt x="438925" y="408584"/>
                    <a:pt x="438925" y="408663"/>
                    <a:pt x="438925" y="409657"/>
                  </a:cubicBezTo>
                  <a:lnTo>
                    <a:pt x="438925" y="417223"/>
                  </a:lnTo>
                  <a:cubicBezTo>
                    <a:pt x="438935" y="417223"/>
                    <a:pt x="439009" y="417223"/>
                    <a:pt x="439706" y="417223"/>
                  </a:cubicBezTo>
                  <a:lnTo>
                    <a:pt x="445173" y="417223"/>
                  </a:lnTo>
                  <a:lnTo>
                    <a:pt x="455586" y="412899"/>
                  </a:lnTo>
                  <a:lnTo>
                    <a:pt x="459750" y="416142"/>
                  </a:lnTo>
                  <a:lnTo>
                    <a:pt x="459750" y="408576"/>
                  </a:lnTo>
                  <a:cubicBezTo>
                    <a:pt x="459760" y="408576"/>
                    <a:pt x="459901" y="408576"/>
                    <a:pt x="462093" y="408576"/>
                  </a:cubicBezTo>
                  <a:lnTo>
                    <a:pt x="478495" y="408576"/>
                  </a:lnTo>
                  <a:cubicBezTo>
                    <a:pt x="478495" y="408584"/>
                    <a:pt x="478495" y="408663"/>
                    <a:pt x="478495" y="409657"/>
                  </a:cubicBezTo>
                  <a:lnTo>
                    <a:pt x="478495" y="417223"/>
                  </a:lnTo>
                  <a:cubicBezTo>
                    <a:pt x="478515" y="417223"/>
                    <a:pt x="479271" y="417223"/>
                    <a:pt x="509735" y="417223"/>
                  </a:cubicBezTo>
                  <a:cubicBezTo>
                    <a:pt x="509735" y="417233"/>
                    <a:pt x="509735" y="417342"/>
                    <a:pt x="509735" y="418844"/>
                  </a:cubicBezTo>
                  <a:lnTo>
                    <a:pt x="509735" y="430194"/>
                  </a:lnTo>
                  <a:cubicBezTo>
                    <a:pt x="509752" y="430194"/>
                    <a:pt x="510409" y="430194"/>
                    <a:pt x="536809" y="430194"/>
                  </a:cubicBezTo>
                  <a:cubicBezTo>
                    <a:pt x="536809" y="430210"/>
                    <a:pt x="536809" y="430890"/>
                    <a:pt x="536809" y="460458"/>
                  </a:cubicBezTo>
                  <a:cubicBezTo>
                    <a:pt x="536818" y="460458"/>
                    <a:pt x="536893" y="460458"/>
                    <a:pt x="537589" y="460458"/>
                  </a:cubicBezTo>
                  <a:lnTo>
                    <a:pt x="543057" y="460458"/>
                  </a:lnTo>
                  <a:cubicBezTo>
                    <a:pt x="543057" y="460465"/>
                    <a:pt x="543057" y="460551"/>
                    <a:pt x="543057" y="461539"/>
                  </a:cubicBezTo>
                  <a:lnTo>
                    <a:pt x="543057" y="469106"/>
                  </a:lnTo>
                  <a:cubicBezTo>
                    <a:pt x="547222" y="469106"/>
                    <a:pt x="547222" y="469106"/>
                    <a:pt x="547222" y="499370"/>
                  </a:cubicBezTo>
                  <a:cubicBezTo>
                    <a:pt x="547232" y="499370"/>
                    <a:pt x="547308" y="499370"/>
                    <a:pt x="548003" y="499370"/>
                  </a:cubicBezTo>
                  <a:lnTo>
                    <a:pt x="553470" y="499370"/>
                  </a:lnTo>
                  <a:cubicBezTo>
                    <a:pt x="553470" y="499379"/>
                    <a:pt x="553470" y="499446"/>
                    <a:pt x="553470" y="500181"/>
                  </a:cubicBezTo>
                  <a:lnTo>
                    <a:pt x="553470" y="505856"/>
                  </a:lnTo>
                  <a:cubicBezTo>
                    <a:pt x="553477" y="505856"/>
                    <a:pt x="553557" y="505856"/>
                    <a:pt x="554511" y="505856"/>
                  </a:cubicBezTo>
                  <a:lnTo>
                    <a:pt x="561800" y="505856"/>
                  </a:lnTo>
                  <a:cubicBezTo>
                    <a:pt x="561800" y="505873"/>
                    <a:pt x="561800" y="506586"/>
                    <a:pt x="561800" y="536121"/>
                  </a:cubicBezTo>
                  <a:cubicBezTo>
                    <a:pt x="561808" y="536121"/>
                    <a:pt x="561931" y="536121"/>
                    <a:pt x="563883" y="536121"/>
                  </a:cubicBezTo>
                  <a:lnTo>
                    <a:pt x="578462" y="536121"/>
                  </a:lnTo>
                  <a:cubicBezTo>
                    <a:pt x="578462" y="536137"/>
                    <a:pt x="578462" y="536717"/>
                    <a:pt x="578462" y="559900"/>
                  </a:cubicBezTo>
                  <a:cubicBezTo>
                    <a:pt x="580545" y="559900"/>
                    <a:pt x="580545" y="559900"/>
                    <a:pt x="580545" y="561521"/>
                  </a:cubicBezTo>
                  <a:lnTo>
                    <a:pt x="580545" y="572871"/>
                  </a:lnTo>
                  <a:cubicBezTo>
                    <a:pt x="580554" y="572871"/>
                    <a:pt x="580626" y="572871"/>
                    <a:pt x="581326" y="572871"/>
                  </a:cubicBezTo>
                  <a:lnTo>
                    <a:pt x="586793" y="572871"/>
                  </a:lnTo>
                  <a:cubicBezTo>
                    <a:pt x="586793" y="572885"/>
                    <a:pt x="586793" y="573448"/>
                    <a:pt x="586793" y="596650"/>
                  </a:cubicBezTo>
                  <a:cubicBezTo>
                    <a:pt x="586801" y="596650"/>
                    <a:pt x="586903" y="596650"/>
                    <a:pt x="588094" y="596650"/>
                  </a:cubicBezTo>
                  <a:lnTo>
                    <a:pt x="597205" y="596650"/>
                  </a:lnTo>
                  <a:cubicBezTo>
                    <a:pt x="599289" y="598812"/>
                    <a:pt x="599289" y="598812"/>
                    <a:pt x="599289" y="600704"/>
                  </a:cubicBezTo>
                  <a:lnTo>
                    <a:pt x="599289" y="613945"/>
                  </a:lnTo>
                  <a:cubicBezTo>
                    <a:pt x="599293" y="613938"/>
                    <a:pt x="599383" y="613831"/>
                    <a:pt x="600851" y="612053"/>
                  </a:cubicBezTo>
                  <a:lnTo>
                    <a:pt x="611784" y="598812"/>
                  </a:lnTo>
                  <a:cubicBezTo>
                    <a:pt x="611799" y="598812"/>
                    <a:pt x="612456" y="598812"/>
                    <a:pt x="640941" y="598812"/>
                  </a:cubicBezTo>
                  <a:cubicBezTo>
                    <a:pt x="640941" y="598837"/>
                    <a:pt x="640941" y="600238"/>
                    <a:pt x="640941" y="685283"/>
                  </a:cubicBezTo>
                  <a:cubicBezTo>
                    <a:pt x="640950" y="685283"/>
                    <a:pt x="641028" y="685283"/>
                    <a:pt x="641723" y="685283"/>
                  </a:cubicBezTo>
                  <a:lnTo>
                    <a:pt x="647189" y="685283"/>
                  </a:lnTo>
                  <a:cubicBezTo>
                    <a:pt x="647193" y="685275"/>
                    <a:pt x="647254" y="685175"/>
                    <a:pt x="647971" y="683932"/>
                  </a:cubicBezTo>
                  <a:lnTo>
                    <a:pt x="653437" y="674474"/>
                  </a:lnTo>
                  <a:cubicBezTo>
                    <a:pt x="653437" y="674481"/>
                    <a:pt x="653437" y="674580"/>
                    <a:pt x="653437" y="676366"/>
                  </a:cubicBezTo>
                  <a:lnTo>
                    <a:pt x="653437" y="689607"/>
                  </a:lnTo>
                  <a:cubicBezTo>
                    <a:pt x="657602" y="689607"/>
                    <a:pt x="657602" y="689607"/>
                    <a:pt x="657602" y="644210"/>
                  </a:cubicBezTo>
                  <a:cubicBezTo>
                    <a:pt x="657611" y="644210"/>
                    <a:pt x="657683" y="644210"/>
                    <a:pt x="658383" y="644210"/>
                  </a:cubicBezTo>
                  <a:lnTo>
                    <a:pt x="663850" y="644210"/>
                  </a:lnTo>
                  <a:cubicBezTo>
                    <a:pt x="663850" y="644195"/>
                    <a:pt x="663850" y="643195"/>
                    <a:pt x="663850" y="579356"/>
                  </a:cubicBezTo>
                  <a:cubicBezTo>
                    <a:pt x="663857" y="579356"/>
                    <a:pt x="663940" y="579356"/>
                    <a:pt x="664892" y="579356"/>
                  </a:cubicBezTo>
                  <a:lnTo>
                    <a:pt x="672181" y="579356"/>
                  </a:lnTo>
                  <a:cubicBezTo>
                    <a:pt x="672187" y="579335"/>
                    <a:pt x="672458" y="578395"/>
                    <a:pt x="684677" y="536121"/>
                  </a:cubicBezTo>
                  <a:cubicBezTo>
                    <a:pt x="684685" y="536121"/>
                    <a:pt x="684785" y="536121"/>
                    <a:pt x="685978" y="536121"/>
                  </a:cubicBezTo>
                  <a:lnTo>
                    <a:pt x="695091" y="536121"/>
                  </a:lnTo>
                  <a:cubicBezTo>
                    <a:pt x="695095" y="536144"/>
                    <a:pt x="695327" y="537110"/>
                    <a:pt x="705503" y="579356"/>
                  </a:cubicBezTo>
                  <a:cubicBezTo>
                    <a:pt x="705509" y="579356"/>
                    <a:pt x="705585" y="579356"/>
                    <a:pt x="706544" y="579356"/>
                  </a:cubicBezTo>
                  <a:lnTo>
                    <a:pt x="713834" y="579356"/>
                  </a:lnTo>
                  <a:cubicBezTo>
                    <a:pt x="713834" y="579367"/>
                    <a:pt x="713834" y="580034"/>
                    <a:pt x="713834" y="618268"/>
                  </a:cubicBezTo>
                  <a:cubicBezTo>
                    <a:pt x="713841" y="618268"/>
                    <a:pt x="713943" y="618268"/>
                    <a:pt x="715655" y="618268"/>
                  </a:cubicBezTo>
                  <a:lnTo>
                    <a:pt x="728412" y="618268"/>
                  </a:lnTo>
                  <a:cubicBezTo>
                    <a:pt x="728412" y="618276"/>
                    <a:pt x="728412" y="618398"/>
                    <a:pt x="728412" y="620430"/>
                  </a:cubicBezTo>
                  <a:lnTo>
                    <a:pt x="728412" y="635562"/>
                  </a:lnTo>
                  <a:cubicBezTo>
                    <a:pt x="732577" y="635562"/>
                    <a:pt x="732577" y="635562"/>
                    <a:pt x="732577" y="633401"/>
                  </a:cubicBezTo>
                  <a:lnTo>
                    <a:pt x="732577" y="618268"/>
                  </a:lnTo>
                  <a:cubicBezTo>
                    <a:pt x="732588" y="618268"/>
                    <a:pt x="732703" y="618268"/>
                    <a:pt x="734139" y="618268"/>
                  </a:cubicBezTo>
                  <a:lnTo>
                    <a:pt x="745073" y="618268"/>
                  </a:lnTo>
                  <a:cubicBezTo>
                    <a:pt x="745073" y="618278"/>
                    <a:pt x="745073" y="618395"/>
                    <a:pt x="745073" y="619889"/>
                  </a:cubicBezTo>
                  <a:lnTo>
                    <a:pt x="745073" y="631239"/>
                  </a:lnTo>
                  <a:cubicBezTo>
                    <a:pt x="745090" y="631239"/>
                    <a:pt x="745818" y="631239"/>
                    <a:pt x="776313" y="631239"/>
                  </a:cubicBezTo>
                  <a:cubicBezTo>
                    <a:pt x="776313" y="631222"/>
                    <a:pt x="776313" y="630451"/>
                    <a:pt x="776313" y="594489"/>
                  </a:cubicBezTo>
                  <a:cubicBezTo>
                    <a:pt x="776321" y="594489"/>
                    <a:pt x="776417" y="594489"/>
                    <a:pt x="777614" y="594489"/>
                  </a:cubicBezTo>
                  <a:lnTo>
                    <a:pt x="786726" y="594489"/>
                  </a:lnTo>
                  <a:cubicBezTo>
                    <a:pt x="786726" y="594500"/>
                    <a:pt x="786726" y="594994"/>
                    <a:pt x="786726" y="616106"/>
                  </a:cubicBezTo>
                  <a:cubicBezTo>
                    <a:pt x="788809" y="616106"/>
                    <a:pt x="788809" y="616106"/>
                    <a:pt x="788809" y="583680"/>
                  </a:cubicBezTo>
                  <a:cubicBezTo>
                    <a:pt x="788823" y="583680"/>
                    <a:pt x="789379" y="583680"/>
                    <a:pt x="811718" y="583680"/>
                  </a:cubicBezTo>
                  <a:cubicBezTo>
                    <a:pt x="811718" y="583670"/>
                    <a:pt x="811718" y="583550"/>
                    <a:pt x="811718" y="582058"/>
                  </a:cubicBezTo>
                  <a:lnTo>
                    <a:pt x="811718" y="570709"/>
                  </a:lnTo>
                  <a:cubicBezTo>
                    <a:pt x="811726" y="570709"/>
                    <a:pt x="811803" y="570709"/>
                    <a:pt x="812499" y="570709"/>
                  </a:cubicBezTo>
                  <a:lnTo>
                    <a:pt x="817965" y="570709"/>
                  </a:lnTo>
                  <a:cubicBezTo>
                    <a:pt x="817965" y="570703"/>
                    <a:pt x="817965" y="570590"/>
                    <a:pt x="817965" y="568818"/>
                  </a:cubicBezTo>
                  <a:lnTo>
                    <a:pt x="817965" y="555577"/>
                  </a:lnTo>
                  <a:lnTo>
                    <a:pt x="822131" y="562062"/>
                  </a:lnTo>
                  <a:cubicBezTo>
                    <a:pt x="822140" y="562062"/>
                    <a:pt x="822272" y="562062"/>
                    <a:pt x="824475" y="562062"/>
                  </a:cubicBezTo>
                  <a:lnTo>
                    <a:pt x="840875" y="562062"/>
                  </a:lnTo>
                  <a:cubicBezTo>
                    <a:pt x="840875" y="562054"/>
                    <a:pt x="840875" y="561986"/>
                    <a:pt x="840875" y="561251"/>
                  </a:cubicBezTo>
                  <a:lnTo>
                    <a:pt x="840875" y="555577"/>
                  </a:lnTo>
                  <a:cubicBezTo>
                    <a:pt x="840884" y="555577"/>
                    <a:pt x="840960" y="555577"/>
                    <a:pt x="841656" y="555577"/>
                  </a:cubicBezTo>
                  <a:lnTo>
                    <a:pt x="847123" y="555577"/>
                  </a:lnTo>
                  <a:cubicBezTo>
                    <a:pt x="847123" y="555586"/>
                    <a:pt x="847123" y="555686"/>
                    <a:pt x="847123" y="556928"/>
                  </a:cubicBezTo>
                  <a:lnTo>
                    <a:pt x="847123" y="566386"/>
                  </a:lnTo>
                  <a:cubicBezTo>
                    <a:pt x="847138" y="566386"/>
                    <a:pt x="847891" y="566386"/>
                    <a:pt x="886693" y="566386"/>
                  </a:cubicBezTo>
                  <a:cubicBezTo>
                    <a:pt x="886693" y="566404"/>
                    <a:pt x="886693" y="567914"/>
                    <a:pt x="886693" y="704739"/>
                  </a:cubicBezTo>
                  <a:cubicBezTo>
                    <a:pt x="886703" y="704739"/>
                    <a:pt x="886821" y="704739"/>
                    <a:pt x="888255" y="704739"/>
                  </a:cubicBezTo>
                  <a:lnTo>
                    <a:pt x="899189" y="704739"/>
                  </a:lnTo>
                  <a:cubicBezTo>
                    <a:pt x="899189" y="700416"/>
                    <a:pt x="899189" y="696092"/>
                    <a:pt x="899189" y="691769"/>
                  </a:cubicBezTo>
                  <a:cubicBezTo>
                    <a:pt x="901272" y="691769"/>
                    <a:pt x="901272" y="691769"/>
                    <a:pt x="903354" y="691769"/>
                  </a:cubicBezTo>
                  <a:cubicBezTo>
                    <a:pt x="903354" y="696092"/>
                    <a:pt x="903354" y="700416"/>
                    <a:pt x="903354" y="704739"/>
                  </a:cubicBezTo>
                  <a:cubicBezTo>
                    <a:pt x="913767" y="704739"/>
                    <a:pt x="924181" y="704739"/>
                    <a:pt x="934594" y="704739"/>
                  </a:cubicBezTo>
                  <a:cubicBezTo>
                    <a:pt x="934594" y="693930"/>
                    <a:pt x="934594" y="685283"/>
                    <a:pt x="934594" y="674474"/>
                  </a:cubicBezTo>
                  <a:cubicBezTo>
                    <a:pt x="938759" y="674474"/>
                    <a:pt x="942925" y="674474"/>
                    <a:pt x="947089" y="674474"/>
                  </a:cubicBezTo>
                  <a:lnTo>
                    <a:pt x="959585" y="672313"/>
                  </a:lnTo>
                  <a:cubicBezTo>
                    <a:pt x="961669" y="672313"/>
                    <a:pt x="961669" y="674474"/>
                    <a:pt x="963751" y="674474"/>
                  </a:cubicBezTo>
                  <a:lnTo>
                    <a:pt x="974164" y="674474"/>
                  </a:lnTo>
                  <a:cubicBezTo>
                    <a:pt x="974164" y="685283"/>
                    <a:pt x="974164" y="696092"/>
                    <a:pt x="974164" y="704739"/>
                  </a:cubicBezTo>
                  <a:cubicBezTo>
                    <a:pt x="976247" y="704739"/>
                    <a:pt x="978330" y="704739"/>
                    <a:pt x="982495" y="704739"/>
                  </a:cubicBezTo>
                  <a:cubicBezTo>
                    <a:pt x="982495" y="711225"/>
                    <a:pt x="982495" y="717710"/>
                    <a:pt x="982495" y="722034"/>
                  </a:cubicBezTo>
                  <a:lnTo>
                    <a:pt x="992088" y="722939"/>
                  </a:lnTo>
                  <a:lnTo>
                    <a:pt x="1005404" y="722939"/>
                  </a:lnTo>
                  <a:cubicBezTo>
                    <a:pt x="1005404" y="717130"/>
                    <a:pt x="1005404" y="712958"/>
                    <a:pt x="1005404" y="706901"/>
                  </a:cubicBezTo>
                  <a:lnTo>
                    <a:pt x="1075236" y="706901"/>
                  </a:lnTo>
                  <a:lnTo>
                    <a:pt x="1075236" y="621648"/>
                  </a:lnTo>
                  <a:lnTo>
                    <a:pt x="1149232" y="621648"/>
                  </a:lnTo>
                  <a:lnTo>
                    <a:pt x="1149232" y="700416"/>
                  </a:lnTo>
                  <a:cubicBezTo>
                    <a:pt x="1149885" y="700416"/>
                    <a:pt x="1150537" y="700416"/>
                    <a:pt x="1151189" y="700416"/>
                  </a:cubicBezTo>
                  <a:lnTo>
                    <a:pt x="1152465" y="722939"/>
                  </a:lnTo>
                  <a:lnTo>
                    <a:pt x="1162408" y="722939"/>
                  </a:lnTo>
                  <a:cubicBezTo>
                    <a:pt x="1162959" y="715725"/>
                    <a:pt x="1163685" y="708071"/>
                    <a:pt x="1163685" y="700416"/>
                  </a:cubicBezTo>
                  <a:cubicBezTo>
                    <a:pt x="1165768" y="700416"/>
                    <a:pt x="1167851" y="700416"/>
                    <a:pt x="1169932" y="700416"/>
                  </a:cubicBezTo>
                  <a:lnTo>
                    <a:pt x="1171209" y="722939"/>
                  </a:lnTo>
                  <a:lnTo>
                    <a:pt x="1223228" y="722939"/>
                  </a:lnTo>
                  <a:lnTo>
                    <a:pt x="1223228" y="559911"/>
                  </a:lnTo>
                  <a:lnTo>
                    <a:pt x="1426003" y="559911"/>
                  </a:lnTo>
                  <a:lnTo>
                    <a:pt x="1426003" y="722939"/>
                  </a:lnTo>
                  <a:lnTo>
                    <a:pt x="1445216" y="722939"/>
                  </a:lnTo>
                  <a:lnTo>
                    <a:pt x="1445216" y="640246"/>
                  </a:lnTo>
                  <a:lnTo>
                    <a:pt x="1542962" y="640246"/>
                  </a:lnTo>
                  <a:cubicBezTo>
                    <a:pt x="1547149" y="534225"/>
                    <a:pt x="1550621" y="428751"/>
                    <a:pt x="1555222" y="322105"/>
                  </a:cubicBezTo>
                  <a:cubicBezTo>
                    <a:pt x="1544809" y="322105"/>
                    <a:pt x="1519818" y="309134"/>
                    <a:pt x="1542727" y="300487"/>
                  </a:cubicBezTo>
                  <a:cubicBezTo>
                    <a:pt x="1540643" y="298325"/>
                    <a:pt x="1538561" y="296163"/>
                    <a:pt x="1536479" y="296163"/>
                  </a:cubicBezTo>
                  <a:cubicBezTo>
                    <a:pt x="1536479" y="283193"/>
                    <a:pt x="1534395" y="281031"/>
                    <a:pt x="1544809" y="272384"/>
                  </a:cubicBezTo>
                  <a:cubicBezTo>
                    <a:pt x="1544809" y="268060"/>
                    <a:pt x="1544809" y="261575"/>
                    <a:pt x="1544809" y="255090"/>
                  </a:cubicBezTo>
                  <a:cubicBezTo>
                    <a:pt x="1548975" y="255090"/>
                    <a:pt x="1553140" y="255090"/>
                    <a:pt x="1559387" y="255090"/>
                  </a:cubicBezTo>
                  <a:cubicBezTo>
                    <a:pt x="1559387" y="246442"/>
                    <a:pt x="1559387" y="239957"/>
                    <a:pt x="1559387" y="233472"/>
                  </a:cubicBezTo>
                  <a:cubicBezTo>
                    <a:pt x="1559387" y="231310"/>
                    <a:pt x="1561470" y="231310"/>
                    <a:pt x="1561470" y="229148"/>
                  </a:cubicBezTo>
                  <a:cubicBezTo>
                    <a:pt x="1561470" y="203207"/>
                    <a:pt x="1561470" y="177266"/>
                    <a:pt x="1561470" y="151324"/>
                  </a:cubicBezTo>
                  <a:cubicBezTo>
                    <a:pt x="1561470" y="149162"/>
                    <a:pt x="1559387" y="147002"/>
                    <a:pt x="1559387" y="144840"/>
                  </a:cubicBezTo>
                  <a:cubicBezTo>
                    <a:pt x="1561470" y="142678"/>
                    <a:pt x="1563553" y="140516"/>
                    <a:pt x="1565635" y="138354"/>
                  </a:cubicBezTo>
                  <a:cubicBezTo>
                    <a:pt x="1565635" y="118898"/>
                    <a:pt x="1565635" y="99442"/>
                    <a:pt x="1565635" y="79986"/>
                  </a:cubicBezTo>
                  <a:cubicBezTo>
                    <a:pt x="1565635" y="77824"/>
                    <a:pt x="1565635" y="77824"/>
                    <a:pt x="1567718" y="75662"/>
                  </a:cubicBezTo>
                  <a:cubicBezTo>
                    <a:pt x="1567718" y="58368"/>
                    <a:pt x="1567718" y="38912"/>
                    <a:pt x="1567718" y="19456"/>
                  </a:cubicBezTo>
                  <a:cubicBezTo>
                    <a:pt x="1569801" y="10810"/>
                    <a:pt x="1569801" y="6486"/>
                    <a:pt x="1569801" y="0"/>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28" name="Google Shape;28;p9"/>
            <p:cNvSpPr/>
            <p:nvPr/>
          </p:nvSpPr>
          <p:spPr>
            <a:xfrm>
              <a:off x="6298465" y="6481019"/>
              <a:ext cx="1639605" cy="399269"/>
            </a:xfrm>
            <a:custGeom>
              <a:rect b="b" l="l" r="r" t="t"/>
              <a:pathLst>
                <a:path extrusionOk="0" h="399269" w="1639605">
                  <a:moveTo>
                    <a:pt x="838994" y="0"/>
                  </a:moveTo>
                  <a:cubicBezTo>
                    <a:pt x="838994" y="0"/>
                    <a:pt x="838994" y="0"/>
                    <a:pt x="877934" y="0"/>
                  </a:cubicBezTo>
                  <a:cubicBezTo>
                    <a:pt x="877934" y="0"/>
                    <a:pt x="877934" y="0"/>
                    <a:pt x="877934" y="1744"/>
                  </a:cubicBezTo>
                  <a:lnTo>
                    <a:pt x="877934" y="13948"/>
                  </a:lnTo>
                  <a:cubicBezTo>
                    <a:pt x="877934" y="13948"/>
                    <a:pt x="877934" y="13948"/>
                    <a:pt x="916873" y="13948"/>
                  </a:cubicBezTo>
                  <a:cubicBezTo>
                    <a:pt x="916873" y="13948"/>
                    <a:pt x="916873" y="13948"/>
                    <a:pt x="916873" y="104609"/>
                  </a:cubicBezTo>
                  <a:cubicBezTo>
                    <a:pt x="916873" y="104609"/>
                    <a:pt x="916873" y="104609"/>
                    <a:pt x="918305" y="104609"/>
                  </a:cubicBezTo>
                  <a:lnTo>
                    <a:pt x="928326" y="104609"/>
                  </a:lnTo>
                  <a:cubicBezTo>
                    <a:pt x="928326" y="104609"/>
                    <a:pt x="928326" y="104609"/>
                    <a:pt x="928326" y="237114"/>
                  </a:cubicBezTo>
                  <a:cubicBezTo>
                    <a:pt x="928326" y="237114"/>
                    <a:pt x="928326" y="237114"/>
                    <a:pt x="930616" y="237114"/>
                  </a:cubicBezTo>
                  <a:lnTo>
                    <a:pt x="946651" y="237114"/>
                  </a:lnTo>
                  <a:cubicBezTo>
                    <a:pt x="946651" y="237114"/>
                    <a:pt x="946651" y="237114"/>
                    <a:pt x="946651" y="151102"/>
                  </a:cubicBezTo>
                  <a:cubicBezTo>
                    <a:pt x="946651" y="151102"/>
                    <a:pt x="946651" y="151102"/>
                    <a:pt x="947510" y="150521"/>
                  </a:cubicBezTo>
                  <a:lnTo>
                    <a:pt x="953522" y="146453"/>
                  </a:lnTo>
                  <a:cubicBezTo>
                    <a:pt x="958104" y="146453"/>
                    <a:pt x="958104" y="146453"/>
                    <a:pt x="958104" y="147615"/>
                  </a:cubicBezTo>
                  <a:lnTo>
                    <a:pt x="958104" y="155752"/>
                  </a:lnTo>
                  <a:cubicBezTo>
                    <a:pt x="958104" y="155752"/>
                    <a:pt x="958104" y="155752"/>
                    <a:pt x="960393" y="154589"/>
                  </a:cubicBezTo>
                  <a:lnTo>
                    <a:pt x="976428" y="146453"/>
                  </a:lnTo>
                  <a:cubicBezTo>
                    <a:pt x="976428" y="146453"/>
                    <a:pt x="976428" y="146453"/>
                    <a:pt x="978433" y="146453"/>
                  </a:cubicBezTo>
                  <a:lnTo>
                    <a:pt x="992461" y="146453"/>
                  </a:lnTo>
                  <a:cubicBezTo>
                    <a:pt x="992461" y="146453"/>
                    <a:pt x="992461" y="146453"/>
                    <a:pt x="992461" y="304529"/>
                  </a:cubicBezTo>
                  <a:cubicBezTo>
                    <a:pt x="992461" y="304529"/>
                    <a:pt x="992461" y="304529"/>
                    <a:pt x="1024530" y="309179"/>
                  </a:cubicBezTo>
                  <a:cubicBezTo>
                    <a:pt x="1024530" y="306854"/>
                    <a:pt x="1024530" y="304529"/>
                    <a:pt x="1024530" y="302205"/>
                  </a:cubicBezTo>
                  <a:cubicBezTo>
                    <a:pt x="1035983" y="302205"/>
                    <a:pt x="1047434" y="302205"/>
                    <a:pt x="1058887" y="302205"/>
                  </a:cubicBezTo>
                  <a:cubicBezTo>
                    <a:pt x="1058887" y="290581"/>
                    <a:pt x="1058887" y="281283"/>
                    <a:pt x="1058887" y="271984"/>
                  </a:cubicBezTo>
                  <a:lnTo>
                    <a:pt x="1068050" y="271984"/>
                  </a:lnTo>
                  <a:cubicBezTo>
                    <a:pt x="1068050" y="258036"/>
                    <a:pt x="1068050" y="246413"/>
                    <a:pt x="1068050" y="232465"/>
                  </a:cubicBezTo>
                  <a:cubicBezTo>
                    <a:pt x="1070340" y="232465"/>
                    <a:pt x="1072631" y="232465"/>
                    <a:pt x="1074922" y="232465"/>
                  </a:cubicBezTo>
                  <a:cubicBezTo>
                    <a:pt x="1074922" y="218517"/>
                    <a:pt x="1074922" y="206894"/>
                    <a:pt x="1074922" y="192946"/>
                  </a:cubicBezTo>
                  <a:cubicBezTo>
                    <a:pt x="1079503" y="192946"/>
                    <a:pt x="1084083" y="192946"/>
                    <a:pt x="1090956" y="192946"/>
                  </a:cubicBezTo>
                  <a:cubicBezTo>
                    <a:pt x="1106989" y="188297"/>
                    <a:pt x="1125313" y="178998"/>
                    <a:pt x="1141347" y="172024"/>
                  </a:cubicBezTo>
                  <a:cubicBezTo>
                    <a:pt x="1143638" y="165050"/>
                    <a:pt x="1143638" y="158076"/>
                    <a:pt x="1143638" y="151102"/>
                  </a:cubicBezTo>
                  <a:cubicBezTo>
                    <a:pt x="1145929" y="158076"/>
                    <a:pt x="1145929" y="165050"/>
                    <a:pt x="1148219" y="172024"/>
                  </a:cubicBezTo>
                  <a:cubicBezTo>
                    <a:pt x="1166544" y="181323"/>
                    <a:pt x="1182577" y="190621"/>
                    <a:pt x="1200902" y="199920"/>
                  </a:cubicBezTo>
                  <a:cubicBezTo>
                    <a:pt x="1200902" y="197601"/>
                    <a:pt x="1200902" y="195283"/>
                    <a:pt x="1200902" y="195271"/>
                  </a:cubicBezTo>
                  <a:cubicBezTo>
                    <a:pt x="1205482" y="195271"/>
                    <a:pt x="1210065" y="195271"/>
                    <a:pt x="1214645" y="195271"/>
                  </a:cubicBezTo>
                  <a:cubicBezTo>
                    <a:pt x="1214645" y="206894"/>
                    <a:pt x="1214645" y="220842"/>
                    <a:pt x="1214645" y="232465"/>
                  </a:cubicBezTo>
                  <a:cubicBezTo>
                    <a:pt x="1216936" y="232465"/>
                    <a:pt x="1219226" y="232465"/>
                    <a:pt x="1221517" y="232465"/>
                  </a:cubicBezTo>
                  <a:cubicBezTo>
                    <a:pt x="1221517" y="246413"/>
                    <a:pt x="1221517" y="260361"/>
                    <a:pt x="1221517" y="276633"/>
                  </a:cubicBezTo>
                  <a:cubicBezTo>
                    <a:pt x="1223808" y="276633"/>
                    <a:pt x="1226098" y="276633"/>
                    <a:pt x="1228389" y="276633"/>
                  </a:cubicBezTo>
                  <a:cubicBezTo>
                    <a:pt x="1228389" y="283607"/>
                    <a:pt x="1228389" y="290581"/>
                    <a:pt x="1228389" y="297555"/>
                  </a:cubicBezTo>
                  <a:cubicBezTo>
                    <a:pt x="1232970" y="297555"/>
                    <a:pt x="1237550" y="297555"/>
                    <a:pt x="1242132" y="297555"/>
                  </a:cubicBezTo>
                  <a:cubicBezTo>
                    <a:pt x="1242132" y="309179"/>
                    <a:pt x="1242132" y="318477"/>
                    <a:pt x="1242132" y="330100"/>
                  </a:cubicBezTo>
                  <a:cubicBezTo>
                    <a:pt x="1271909" y="327776"/>
                    <a:pt x="1299396" y="325451"/>
                    <a:pt x="1329172" y="323126"/>
                  </a:cubicBezTo>
                  <a:cubicBezTo>
                    <a:pt x="1329172" y="311503"/>
                    <a:pt x="1329172" y="302205"/>
                    <a:pt x="1329172" y="290581"/>
                  </a:cubicBezTo>
                  <a:cubicBezTo>
                    <a:pt x="1345206" y="290581"/>
                    <a:pt x="1361240" y="290581"/>
                    <a:pt x="1374984" y="290581"/>
                  </a:cubicBezTo>
                  <a:cubicBezTo>
                    <a:pt x="1374984" y="283607"/>
                    <a:pt x="1374984" y="278958"/>
                    <a:pt x="1374984" y="271984"/>
                  </a:cubicBezTo>
                  <a:cubicBezTo>
                    <a:pt x="1407052" y="271984"/>
                    <a:pt x="1439119" y="271984"/>
                    <a:pt x="1471187" y="271984"/>
                  </a:cubicBezTo>
                  <a:cubicBezTo>
                    <a:pt x="1471187" y="276633"/>
                    <a:pt x="1471187" y="278958"/>
                    <a:pt x="1471187" y="283607"/>
                  </a:cubicBezTo>
                  <a:cubicBezTo>
                    <a:pt x="1491802" y="283607"/>
                    <a:pt x="1512416" y="283607"/>
                    <a:pt x="1533031" y="283607"/>
                  </a:cubicBezTo>
                  <a:cubicBezTo>
                    <a:pt x="1533031" y="285932"/>
                    <a:pt x="1533031" y="288257"/>
                    <a:pt x="1533031" y="290581"/>
                  </a:cubicBezTo>
                  <a:cubicBezTo>
                    <a:pt x="1537612" y="290581"/>
                    <a:pt x="1544484" y="290581"/>
                    <a:pt x="1551356" y="290581"/>
                  </a:cubicBezTo>
                  <a:cubicBezTo>
                    <a:pt x="1551356" y="292906"/>
                    <a:pt x="1551356" y="295231"/>
                    <a:pt x="1551356" y="297555"/>
                  </a:cubicBezTo>
                  <a:cubicBezTo>
                    <a:pt x="1555936" y="297555"/>
                    <a:pt x="1562809" y="297555"/>
                    <a:pt x="1567389" y="297555"/>
                  </a:cubicBezTo>
                  <a:cubicBezTo>
                    <a:pt x="1567389" y="290886"/>
                    <a:pt x="1567389" y="284217"/>
                    <a:pt x="1567389" y="277548"/>
                  </a:cubicBezTo>
                  <a:lnTo>
                    <a:pt x="1639605" y="399269"/>
                  </a:lnTo>
                  <a:lnTo>
                    <a:pt x="0" y="399269"/>
                  </a:lnTo>
                  <a:lnTo>
                    <a:pt x="0" y="378836"/>
                  </a:lnTo>
                  <a:lnTo>
                    <a:pt x="509" y="371254"/>
                  </a:lnTo>
                  <a:cubicBezTo>
                    <a:pt x="652" y="364099"/>
                    <a:pt x="652" y="354510"/>
                    <a:pt x="652" y="341724"/>
                  </a:cubicBezTo>
                  <a:cubicBezTo>
                    <a:pt x="652" y="341724"/>
                    <a:pt x="652" y="341724"/>
                    <a:pt x="39592" y="341724"/>
                  </a:cubicBezTo>
                  <a:cubicBezTo>
                    <a:pt x="39592" y="341724"/>
                    <a:pt x="39592" y="341724"/>
                    <a:pt x="39592" y="267335"/>
                  </a:cubicBezTo>
                  <a:cubicBezTo>
                    <a:pt x="39592" y="267335"/>
                    <a:pt x="39592" y="267335"/>
                    <a:pt x="76241" y="267335"/>
                  </a:cubicBezTo>
                  <a:cubicBezTo>
                    <a:pt x="76241" y="267335"/>
                    <a:pt x="76241" y="267335"/>
                    <a:pt x="76241" y="266463"/>
                  </a:cubicBezTo>
                  <a:lnTo>
                    <a:pt x="76241" y="260361"/>
                  </a:lnTo>
                  <a:cubicBezTo>
                    <a:pt x="76241" y="260361"/>
                    <a:pt x="76241" y="260361"/>
                    <a:pt x="99147" y="260361"/>
                  </a:cubicBezTo>
                  <a:cubicBezTo>
                    <a:pt x="99147" y="260361"/>
                    <a:pt x="99147" y="260361"/>
                    <a:pt x="99147" y="220842"/>
                  </a:cubicBezTo>
                  <a:cubicBezTo>
                    <a:pt x="94565" y="220842"/>
                    <a:pt x="94565" y="220842"/>
                    <a:pt x="94565" y="219098"/>
                  </a:cubicBezTo>
                  <a:lnTo>
                    <a:pt x="94565" y="206894"/>
                  </a:lnTo>
                  <a:lnTo>
                    <a:pt x="99147" y="209219"/>
                  </a:lnTo>
                  <a:cubicBezTo>
                    <a:pt x="99147" y="209219"/>
                    <a:pt x="99147" y="209219"/>
                    <a:pt x="103728" y="185972"/>
                  </a:cubicBezTo>
                  <a:cubicBezTo>
                    <a:pt x="103728" y="185972"/>
                    <a:pt x="103728" y="185972"/>
                    <a:pt x="108309" y="209219"/>
                  </a:cubicBezTo>
                  <a:cubicBezTo>
                    <a:pt x="110600" y="206894"/>
                    <a:pt x="110600" y="206894"/>
                    <a:pt x="110886" y="206022"/>
                  </a:cubicBezTo>
                  <a:lnTo>
                    <a:pt x="112891" y="199920"/>
                  </a:lnTo>
                  <a:cubicBezTo>
                    <a:pt x="112891" y="199920"/>
                    <a:pt x="112891" y="199920"/>
                    <a:pt x="113462" y="198758"/>
                  </a:cubicBezTo>
                  <a:lnTo>
                    <a:pt x="117471" y="190621"/>
                  </a:lnTo>
                  <a:cubicBezTo>
                    <a:pt x="117471" y="190621"/>
                    <a:pt x="117471" y="190621"/>
                    <a:pt x="118044" y="189459"/>
                  </a:cubicBezTo>
                  <a:lnTo>
                    <a:pt x="122053" y="181323"/>
                  </a:lnTo>
                  <a:cubicBezTo>
                    <a:pt x="122053" y="181323"/>
                    <a:pt x="122053" y="181323"/>
                    <a:pt x="123483" y="180451"/>
                  </a:cubicBezTo>
                  <a:lnTo>
                    <a:pt x="133504" y="174349"/>
                  </a:lnTo>
                  <a:cubicBezTo>
                    <a:pt x="133504" y="174349"/>
                    <a:pt x="133504" y="174349"/>
                    <a:pt x="135223" y="173187"/>
                  </a:cubicBezTo>
                  <a:lnTo>
                    <a:pt x="147248" y="165050"/>
                  </a:lnTo>
                  <a:cubicBezTo>
                    <a:pt x="147248" y="165050"/>
                    <a:pt x="147248" y="165050"/>
                    <a:pt x="148107" y="163888"/>
                  </a:cubicBezTo>
                  <a:lnTo>
                    <a:pt x="154120" y="155752"/>
                  </a:lnTo>
                  <a:cubicBezTo>
                    <a:pt x="154120" y="155752"/>
                    <a:pt x="154120" y="155752"/>
                    <a:pt x="154692" y="153718"/>
                  </a:cubicBezTo>
                  <a:lnTo>
                    <a:pt x="158701" y="139479"/>
                  </a:lnTo>
                  <a:cubicBezTo>
                    <a:pt x="158701" y="139479"/>
                    <a:pt x="158701" y="139479"/>
                    <a:pt x="159274" y="141513"/>
                  </a:cubicBezTo>
                  <a:lnTo>
                    <a:pt x="163282" y="155752"/>
                  </a:lnTo>
                  <a:cubicBezTo>
                    <a:pt x="163282" y="155752"/>
                    <a:pt x="163282" y="155752"/>
                    <a:pt x="163854" y="156623"/>
                  </a:cubicBezTo>
                  <a:lnTo>
                    <a:pt x="167863" y="162726"/>
                  </a:lnTo>
                  <a:cubicBezTo>
                    <a:pt x="167863" y="162726"/>
                    <a:pt x="167863" y="162726"/>
                    <a:pt x="169295" y="163888"/>
                  </a:cubicBezTo>
                  <a:lnTo>
                    <a:pt x="179317" y="172024"/>
                  </a:lnTo>
                  <a:cubicBezTo>
                    <a:pt x="179317" y="172024"/>
                    <a:pt x="179317" y="172024"/>
                    <a:pt x="180462" y="173187"/>
                  </a:cubicBezTo>
                  <a:lnTo>
                    <a:pt x="188477" y="181323"/>
                  </a:lnTo>
                  <a:cubicBezTo>
                    <a:pt x="188477" y="181323"/>
                    <a:pt x="188477" y="181323"/>
                    <a:pt x="189624" y="182485"/>
                  </a:cubicBezTo>
                  <a:lnTo>
                    <a:pt x="197641" y="190621"/>
                  </a:lnTo>
                  <a:cubicBezTo>
                    <a:pt x="197641" y="190621"/>
                    <a:pt x="197641" y="190621"/>
                    <a:pt x="197927" y="191784"/>
                  </a:cubicBezTo>
                  <a:lnTo>
                    <a:pt x="199930" y="199920"/>
                  </a:lnTo>
                  <a:cubicBezTo>
                    <a:pt x="199930" y="199920"/>
                    <a:pt x="199930" y="199920"/>
                    <a:pt x="200217" y="201082"/>
                  </a:cubicBezTo>
                  <a:lnTo>
                    <a:pt x="202221" y="209219"/>
                  </a:lnTo>
                  <a:cubicBezTo>
                    <a:pt x="206802" y="209219"/>
                    <a:pt x="206802" y="209219"/>
                    <a:pt x="209093" y="185972"/>
                  </a:cubicBezTo>
                  <a:cubicBezTo>
                    <a:pt x="209093" y="185972"/>
                    <a:pt x="209093" y="185972"/>
                    <a:pt x="213674" y="209219"/>
                  </a:cubicBezTo>
                  <a:cubicBezTo>
                    <a:pt x="218255" y="209219"/>
                    <a:pt x="218255" y="209219"/>
                    <a:pt x="218255" y="210962"/>
                  </a:cubicBezTo>
                  <a:lnTo>
                    <a:pt x="218255" y="223167"/>
                  </a:lnTo>
                  <a:cubicBezTo>
                    <a:pt x="213674" y="223167"/>
                    <a:pt x="213674" y="223167"/>
                    <a:pt x="213674" y="255712"/>
                  </a:cubicBezTo>
                  <a:cubicBezTo>
                    <a:pt x="213674" y="255712"/>
                    <a:pt x="213674" y="255712"/>
                    <a:pt x="214820" y="255712"/>
                  </a:cubicBezTo>
                  <a:lnTo>
                    <a:pt x="222836" y="255712"/>
                  </a:lnTo>
                  <a:cubicBezTo>
                    <a:pt x="222836" y="260361"/>
                    <a:pt x="222836" y="260361"/>
                    <a:pt x="223696" y="260361"/>
                  </a:cubicBezTo>
                  <a:lnTo>
                    <a:pt x="229708" y="260361"/>
                  </a:lnTo>
                  <a:cubicBezTo>
                    <a:pt x="229708" y="260361"/>
                    <a:pt x="229708" y="260361"/>
                    <a:pt x="229708" y="259199"/>
                  </a:cubicBezTo>
                  <a:lnTo>
                    <a:pt x="229708" y="251062"/>
                  </a:lnTo>
                  <a:cubicBezTo>
                    <a:pt x="229708" y="251062"/>
                    <a:pt x="229708" y="251062"/>
                    <a:pt x="231999" y="251062"/>
                  </a:cubicBezTo>
                  <a:lnTo>
                    <a:pt x="248032" y="251062"/>
                  </a:lnTo>
                  <a:cubicBezTo>
                    <a:pt x="248032" y="251062"/>
                    <a:pt x="248032" y="251062"/>
                    <a:pt x="248032" y="249028"/>
                  </a:cubicBezTo>
                  <a:lnTo>
                    <a:pt x="248032" y="234790"/>
                  </a:lnTo>
                  <a:cubicBezTo>
                    <a:pt x="248032" y="234790"/>
                    <a:pt x="248032" y="234790"/>
                    <a:pt x="286972" y="234790"/>
                  </a:cubicBezTo>
                  <a:cubicBezTo>
                    <a:pt x="286972" y="234790"/>
                    <a:pt x="286972" y="234790"/>
                    <a:pt x="286972" y="236243"/>
                  </a:cubicBezTo>
                  <a:lnTo>
                    <a:pt x="286972" y="246413"/>
                  </a:lnTo>
                  <a:cubicBezTo>
                    <a:pt x="286972" y="246413"/>
                    <a:pt x="286972" y="246413"/>
                    <a:pt x="307587" y="246413"/>
                  </a:cubicBezTo>
                  <a:cubicBezTo>
                    <a:pt x="307587" y="246413"/>
                    <a:pt x="307587" y="246413"/>
                    <a:pt x="307587" y="248738"/>
                  </a:cubicBezTo>
                  <a:lnTo>
                    <a:pt x="307587" y="265010"/>
                  </a:lnTo>
                  <a:cubicBezTo>
                    <a:pt x="303006" y="265010"/>
                    <a:pt x="303006" y="265010"/>
                    <a:pt x="303006" y="265882"/>
                  </a:cubicBezTo>
                  <a:lnTo>
                    <a:pt x="303006" y="271984"/>
                  </a:lnTo>
                  <a:cubicBezTo>
                    <a:pt x="307587" y="271984"/>
                    <a:pt x="307587" y="271984"/>
                    <a:pt x="307587" y="273728"/>
                  </a:cubicBezTo>
                  <a:lnTo>
                    <a:pt x="307587" y="285932"/>
                  </a:lnTo>
                  <a:lnTo>
                    <a:pt x="303006" y="290581"/>
                  </a:lnTo>
                  <a:cubicBezTo>
                    <a:pt x="303006" y="290581"/>
                    <a:pt x="303006" y="290581"/>
                    <a:pt x="303006" y="346373"/>
                  </a:cubicBezTo>
                  <a:cubicBezTo>
                    <a:pt x="303006" y="346373"/>
                    <a:pt x="303006" y="346373"/>
                    <a:pt x="305009" y="346373"/>
                  </a:cubicBezTo>
                  <a:lnTo>
                    <a:pt x="319040" y="346373"/>
                  </a:lnTo>
                  <a:cubicBezTo>
                    <a:pt x="319040" y="351022"/>
                    <a:pt x="319040" y="351022"/>
                    <a:pt x="320757" y="351022"/>
                  </a:cubicBezTo>
                  <a:lnTo>
                    <a:pt x="332784" y="351022"/>
                  </a:lnTo>
                  <a:cubicBezTo>
                    <a:pt x="332784" y="351022"/>
                    <a:pt x="332784" y="351022"/>
                    <a:pt x="332784" y="353056"/>
                  </a:cubicBezTo>
                  <a:lnTo>
                    <a:pt x="332784" y="367295"/>
                  </a:lnTo>
                  <a:cubicBezTo>
                    <a:pt x="332784" y="367295"/>
                    <a:pt x="332784" y="367295"/>
                    <a:pt x="334502" y="367295"/>
                  </a:cubicBezTo>
                  <a:lnTo>
                    <a:pt x="346526" y="367295"/>
                  </a:lnTo>
                  <a:cubicBezTo>
                    <a:pt x="346526" y="367295"/>
                    <a:pt x="346526" y="367295"/>
                    <a:pt x="346526" y="365261"/>
                  </a:cubicBezTo>
                  <a:lnTo>
                    <a:pt x="346526" y="351022"/>
                  </a:lnTo>
                  <a:cubicBezTo>
                    <a:pt x="346526" y="351022"/>
                    <a:pt x="346526" y="351022"/>
                    <a:pt x="348529" y="349860"/>
                  </a:cubicBezTo>
                  <a:lnTo>
                    <a:pt x="362560" y="341724"/>
                  </a:lnTo>
                  <a:cubicBezTo>
                    <a:pt x="362560" y="341724"/>
                    <a:pt x="362560" y="341724"/>
                    <a:pt x="362560" y="320802"/>
                  </a:cubicBezTo>
                  <a:cubicBezTo>
                    <a:pt x="357979" y="320802"/>
                    <a:pt x="357979" y="320802"/>
                    <a:pt x="357979" y="297555"/>
                  </a:cubicBezTo>
                  <a:cubicBezTo>
                    <a:pt x="357979" y="297555"/>
                    <a:pt x="357979" y="297555"/>
                    <a:pt x="359123" y="297555"/>
                  </a:cubicBezTo>
                  <a:lnTo>
                    <a:pt x="367141" y="297555"/>
                  </a:lnTo>
                  <a:cubicBezTo>
                    <a:pt x="367141" y="295231"/>
                    <a:pt x="367141" y="295231"/>
                    <a:pt x="387757" y="295231"/>
                  </a:cubicBezTo>
                  <a:cubicBezTo>
                    <a:pt x="387757" y="295231"/>
                    <a:pt x="387757" y="295231"/>
                    <a:pt x="387757" y="294068"/>
                  </a:cubicBezTo>
                  <a:lnTo>
                    <a:pt x="387757" y="285932"/>
                  </a:lnTo>
                  <a:cubicBezTo>
                    <a:pt x="387757" y="285932"/>
                    <a:pt x="387757" y="285932"/>
                    <a:pt x="389475" y="285932"/>
                  </a:cubicBezTo>
                  <a:lnTo>
                    <a:pt x="401499" y="285932"/>
                  </a:lnTo>
                  <a:cubicBezTo>
                    <a:pt x="401499" y="285932"/>
                    <a:pt x="401499" y="285932"/>
                    <a:pt x="401499" y="169700"/>
                  </a:cubicBezTo>
                  <a:cubicBezTo>
                    <a:pt x="401499" y="169700"/>
                    <a:pt x="401499" y="169700"/>
                    <a:pt x="402645" y="169700"/>
                  </a:cubicBezTo>
                  <a:lnTo>
                    <a:pt x="410661" y="169700"/>
                  </a:lnTo>
                  <a:cubicBezTo>
                    <a:pt x="410661" y="169700"/>
                    <a:pt x="410661" y="169700"/>
                    <a:pt x="410661" y="167375"/>
                  </a:cubicBezTo>
                  <a:lnTo>
                    <a:pt x="410661" y="151102"/>
                  </a:lnTo>
                  <a:cubicBezTo>
                    <a:pt x="412952" y="151102"/>
                    <a:pt x="412952" y="151102"/>
                    <a:pt x="412952" y="104609"/>
                  </a:cubicBezTo>
                  <a:cubicBezTo>
                    <a:pt x="412952" y="104609"/>
                    <a:pt x="412952" y="104609"/>
                    <a:pt x="414098" y="104609"/>
                  </a:cubicBezTo>
                  <a:lnTo>
                    <a:pt x="422114" y="104609"/>
                  </a:lnTo>
                  <a:cubicBezTo>
                    <a:pt x="422114" y="104609"/>
                    <a:pt x="422114" y="104609"/>
                    <a:pt x="422114" y="105772"/>
                  </a:cubicBezTo>
                  <a:lnTo>
                    <a:pt x="422114" y="113908"/>
                  </a:lnTo>
                  <a:cubicBezTo>
                    <a:pt x="426695" y="113908"/>
                    <a:pt x="426695" y="113908"/>
                    <a:pt x="426695" y="111583"/>
                  </a:cubicBezTo>
                  <a:lnTo>
                    <a:pt x="426695" y="95311"/>
                  </a:lnTo>
                  <a:cubicBezTo>
                    <a:pt x="426695" y="95311"/>
                    <a:pt x="426695" y="95311"/>
                    <a:pt x="428126" y="94730"/>
                  </a:cubicBezTo>
                  <a:lnTo>
                    <a:pt x="438148" y="90662"/>
                  </a:lnTo>
                  <a:cubicBezTo>
                    <a:pt x="438148" y="90662"/>
                    <a:pt x="438148" y="90662"/>
                    <a:pt x="439293" y="91243"/>
                  </a:cubicBezTo>
                  <a:lnTo>
                    <a:pt x="447310" y="95311"/>
                  </a:lnTo>
                  <a:cubicBezTo>
                    <a:pt x="447310" y="95311"/>
                    <a:pt x="447310" y="95311"/>
                    <a:pt x="449028" y="95311"/>
                  </a:cubicBezTo>
                  <a:lnTo>
                    <a:pt x="461054" y="95311"/>
                  </a:lnTo>
                  <a:cubicBezTo>
                    <a:pt x="461054" y="95311"/>
                    <a:pt x="461054" y="95311"/>
                    <a:pt x="461054" y="65090"/>
                  </a:cubicBezTo>
                  <a:cubicBezTo>
                    <a:pt x="461054" y="65090"/>
                    <a:pt x="461054" y="65090"/>
                    <a:pt x="462199" y="65090"/>
                  </a:cubicBezTo>
                  <a:lnTo>
                    <a:pt x="470215" y="65090"/>
                  </a:lnTo>
                  <a:cubicBezTo>
                    <a:pt x="470215" y="69740"/>
                    <a:pt x="470215" y="69740"/>
                    <a:pt x="471646" y="69740"/>
                  </a:cubicBezTo>
                  <a:lnTo>
                    <a:pt x="481669" y="69740"/>
                  </a:lnTo>
                  <a:cubicBezTo>
                    <a:pt x="481669" y="65090"/>
                    <a:pt x="481669" y="65090"/>
                    <a:pt x="482814" y="65090"/>
                  </a:cubicBezTo>
                  <a:lnTo>
                    <a:pt x="490831" y="65090"/>
                  </a:lnTo>
                  <a:cubicBezTo>
                    <a:pt x="490831" y="65090"/>
                    <a:pt x="490831" y="65090"/>
                    <a:pt x="490831" y="99960"/>
                  </a:cubicBezTo>
                  <a:cubicBezTo>
                    <a:pt x="490831" y="99960"/>
                    <a:pt x="490831" y="99960"/>
                    <a:pt x="492263" y="101122"/>
                  </a:cubicBezTo>
                  <a:lnTo>
                    <a:pt x="502284" y="109259"/>
                  </a:lnTo>
                  <a:cubicBezTo>
                    <a:pt x="499993" y="116233"/>
                    <a:pt x="499993" y="116233"/>
                    <a:pt x="525189" y="116233"/>
                  </a:cubicBezTo>
                  <a:cubicBezTo>
                    <a:pt x="525189" y="116233"/>
                    <a:pt x="525189" y="116233"/>
                    <a:pt x="525189" y="114780"/>
                  </a:cubicBezTo>
                  <a:lnTo>
                    <a:pt x="525189" y="104609"/>
                  </a:lnTo>
                  <a:cubicBezTo>
                    <a:pt x="525189" y="104609"/>
                    <a:pt x="525189" y="104609"/>
                    <a:pt x="554966" y="95311"/>
                  </a:cubicBezTo>
                  <a:cubicBezTo>
                    <a:pt x="554966" y="95311"/>
                    <a:pt x="554966" y="95311"/>
                    <a:pt x="554966" y="94149"/>
                  </a:cubicBezTo>
                  <a:lnTo>
                    <a:pt x="554966" y="86012"/>
                  </a:lnTo>
                  <a:cubicBezTo>
                    <a:pt x="554966" y="86012"/>
                    <a:pt x="554966" y="86012"/>
                    <a:pt x="555825" y="86012"/>
                  </a:cubicBezTo>
                  <a:lnTo>
                    <a:pt x="561838" y="86012"/>
                  </a:lnTo>
                  <a:cubicBezTo>
                    <a:pt x="561838" y="86012"/>
                    <a:pt x="561838" y="86012"/>
                    <a:pt x="561838" y="85141"/>
                  </a:cubicBezTo>
                  <a:lnTo>
                    <a:pt x="561838" y="79038"/>
                  </a:lnTo>
                  <a:cubicBezTo>
                    <a:pt x="561838" y="79038"/>
                    <a:pt x="561838" y="79038"/>
                    <a:pt x="564128" y="79038"/>
                  </a:cubicBezTo>
                  <a:lnTo>
                    <a:pt x="580162" y="79038"/>
                  </a:lnTo>
                  <a:cubicBezTo>
                    <a:pt x="580162" y="79038"/>
                    <a:pt x="580162" y="79038"/>
                    <a:pt x="580162" y="79910"/>
                  </a:cubicBezTo>
                  <a:lnTo>
                    <a:pt x="580162" y="86012"/>
                  </a:lnTo>
                  <a:cubicBezTo>
                    <a:pt x="580162" y="86012"/>
                    <a:pt x="580162" y="86012"/>
                    <a:pt x="581880" y="86012"/>
                  </a:cubicBezTo>
                  <a:lnTo>
                    <a:pt x="593906" y="86012"/>
                  </a:lnTo>
                  <a:cubicBezTo>
                    <a:pt x="593906" y="86012"/>
                    <a:pt x="593906" y="86012"/>
                    <a:pt x="593906" y="87756"/>
                  </a:cubicBezTo>
                  <a:lnTo>
                    <a:pt x="593906" y="99960"/>
                  </a:lnTo>
                  <a:cubicBezTo>
                    <a:pt x="593906" y="99960"/>
                    <a:pt x="593906" y="99960"/>
                    <a:pt x="619101" y="99960"/>
                  </a:cubicBezTo>
                  <a:cubicBezTo>
                    <a:pt x="619101" y="99960"/>
                    <a:pt x="619101" y="99960"/>
                    <a:pt x="619101" y="98798"/>
                  </a:cubicBezTo>
                  <a:lnTo>
                    <a:pt x="619101" y="90662"/>
                  </a:lnTo>
                  <a:cubicBezTo>
                    <a:pt x="619101" y="90662"/>
                    <a:pt x="619101" y="90662"/>
                    <a:pt x="620533" y="90662"/>
                  </a:cubicBezTo>
                  <a:lnTo>
                    <a:pt x="630554" y="90662"/>
                  </a:lnTo>
                  <a:cubicBezTo>
                    <a:pt x="630554" y="90662"/>
                    <a:pt x="630554" y="90662"/>
                    <a:pt x="630554" y="89499"/>
                  </a:cubicBezTo>
                  <a:lnTo>
                    <a:pt x="630554" y="81363"/>
                  </a:lnTo>
                  <a:cubicBezTo>
                    <a:pt x="630554" y="81363"/>
                    <a:pt x="630554" y="81363"/>
                    <a:pt x="632273" y="81363"/>
                  </a:cubicBezTo>
                  <a:lnTo>
                    <a:pt x="644297" y="81363"/>
                  </a:lnTo>
                  <a:cubicBezTo>
                    <a:pt x="644297" y="81363"/>
                    <a:pt x="644297" y="81363"/>
                    <a:pt x="644297" y="82525"/>
                  </a:cubicBezTo>
                  <a:lnTo>
                    <a:pt x="644297" y="90662"/>
                  </a:lnTo>
                  <a:cubicBezTo>
                    <a:pt x="648879" y="90662"/>
                    <a:pt x="648879" y="90662"/>
                    <a:pt x="648879" y="34870"/>
                  </a:cubicBezTo>
                  <a:cubicBezTo>
                    <a:pt x="648879" y="34870"/>
                    <a:pt x="648879" y="34870"/>
                    <a:pt x="751953" y="34870"/>
                  </a:cubicBezTo>
                  <a:cubicBezTo>
                    <a:pt x="751953" y="34870"/>
                    <a:pt x="751953" y="34870"/>
                    <a:pt x="751953" y="109259"/>
                  </a:cubicBezTo>
                  <a:cubicBezTo>
                    <a:pt x="751953" y="109259"/>
                    <a:pt x="751953" y="109259"/>
                    <a:pt x="754244" y="109259"/>
                  </a:cubicBezTo>
                  <a:lnTo>
                    <a:pt x="770278" y="109259"/>
                  </a:lnTo>
                  <a:cubicBezTo>
                    <a:pt x="770278" y="109259"/>
                    <a:pt x="770278" y="109259"/>
                    <a:pt x="770278" y="25571"/>
                  </a:cubicBezTo>
                  <a:cubicBezTo>
                    <a:pt x="770278" y="25571"/>
                    <a:pt x="770278" y="25571"/>
                    <a:pt x="793184" y="13948"/>
                  </a:cubicBezTo>
                  <a:cubicBezTo>
                    <a:pt x="793184" y="13948"/>
                    <a:pt x="793184" y="13948"/>
                    <a:pt x="822961" y="13948"/>
                  </a:cubicBezTo>
                  <a:cubicBezTo>
                    <a:pt x="822961" y="13948"/>
                    <a:pt x="822961" y="13948"/>
                    <a:pt x="824965" y="12205"/>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29" name="Shape 29"/>
        <p:cNvGrpSpPr/>
        <p:nvPr/>
      </p:nvGrpSpPr>
      <p:grpSpPr>
        <a:xfrm>
          <a:off x="0" y="0"/>
          <a:ext cx="0" cy="0"/>
          <a:chOff x="0" y="0"/>
          <a:chExt cx="0" cy="0"/>
        </a:xfrm>
      </p:grpSpPr>
      <p:sp>
        <p:nvSpPr>
          <p:cNvPr id="30" name="Google Shape;30;p10"/>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mages and Contents Layout">
  <p:cSld name="4_Images and Contents Layout">
    <p:spTree>
      <p:nvGrpSpPr>
        <p:cNvPr id="31" name="Shape 31"/>
        <p:cNvGrpSpPr/>
        <p:nvPr/>
      </p:nvGrpSpPr>
      <p:grpSpPr>
        <a:xfrm>
          <a:off x="0" y="0"/>
          <a:ext cx="0" cy="0"/>
          <a:chOff x="0" y="0"/>
          <a:chExt cx="0" cy="0"/>
        </a:xfrm>
      </p:grpSpPr>
      <p:sp>
        <p:nvSpPr>
          <p:cNvPr id="32" name="Google Shape;32;p11"/>
          <p:cNvSpPr/>
          <p:nvPr/>
        </p:nvSpPr>
        <p:spPr>
          <a:xfrm>
            <a:off x="2795451" y="3684257"/>
            <a:ext cx="6773112" cy="612000"/>
          </a:xfrm>
          <a:prstGeom prst="rect">
            <a:avLst/>
          </a:prstGeom>
          <a:solidFill>
            <a:schemeClr val="accent4"/>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595959"/>
              </a:solidFill>
              <a:latin typeface="Arial"/>
              <a:ea typeface="Arial"/>
              <a:cs typeface="Arial"/>
              <a:sym typeface="Arial"/>
            </a:endParaRPr>
          </a:p>
        </p:txBody>
      </p:sp>
      <p:sp>
        <p:nvSpPr>
          <p:cNvPr id="33" name="Google Shape;33;p11"/>
          <p:cNvSpPr/>
          <p:nvPr/>
        </p:nvSpPr>
        <p:spPr>
          <a:xfrm>
            <a:off x="2795452" y="1518828"/>
            <a:ext cx="8674446" cy="612000"/>
          </a:xfrm>
          <a:prstGeom prst="rect">
            <a:avLst/>
          </a:prstGeom>
          <a:solidFill>
            <a:schemeClr val="accent1"/>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595959"/>
              </a:solidFill>
              <a:latin typeface="Arial"/>
              <a:ea typeface="Arial"/>
              <a:cs typeface="Arial"/>
              <a:sym typeface="Arial"/>
            </a:endParaRPr>
          </a:p>
        </p:txBody>
      </p:sp>
      <p:sp>
        <p:nvSpPr>
          <p:cNvPr id="34" name="Google Shape;34;p11"/>
          <p:cNvSpPr/>
          <p:nvPr/>
        </p:nvSpPr>
        <p:spPr>
          <a:xfrm>
            <a:off x="2795452" y="2240638"/>
            <a:ext cx="8040025" cy="612000"/>
          </a:xfrm>
          <a:prstGeom prst="rect">
            <a:avLst/>
          </a:prstGeom>
          <a:solidFill>
            <a:schemeClr val="accent2"/>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595959"/>
              </a:solidFill>
              <a:latin typeface="Arial"/>
              <a:ea typeface="Arial"/>
              <a:cs typeface="Arial"/>
              <a:sym typeface="Arial"/>
            </a:endParaRPr>
          </a:p>
        </p:txBody>
      </p:sp>
      <p:sp>
        <p:nvSpPr>
          <p:cNvPr id="35" name="Google Shape;35;p11"/>
          <p:cNvSpPr/>
          <p:nvPr/>
        </p:nvSpPr>
        <p:spPr>
          <a:xfrm>
            <a:off x="2795452" y="2962448"/>
            <a:ext cx="7406569" cy="612000"/>
          </a:xfrm>
          <a:prstGeom prst="rect">
            <a:avLst/>
          </a:prstGeom>
          <a:solidFill>
            <a:schemeClr val="accent3"/>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595959"/>
              </a:solidFill>
              <a:latin typeface="Arial"/>
              <a:ea typeface="Arial"/>
              <a:cs typeface="Arial"/>
              <a:sym typeface="Arial"/>
            </a:endParaRPr>
          </a:p>
        </p:txBody>
      </p:sp>
      <p:sp>
        <p:nvSpPr>
          <p:cNvPr id="36" name="Google Shape;36;p11"/>
          <p:cNvSpPr/>
          <p:nvPr/>
        </p:nvSpPr>
        <p:spPr>
          <a:xfrm>
            <a:off x="0" y="4873507"/>
            <a:ext cx="12197796" cy="198884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 name="Google Shape;37;p11"/>
          <p:cNvSpPr/>
          <p:nvPr/>
        </p:nvSpPr>
        <p:spPr>
          <a:xfrm rot="2483232">
            <a:off x="-67621" y="1813625"/>
            <a:ext cx="4223096" cy="5102585"/>
          </a:xfrm>
          <a:custGeom>
            <a:rect b="b" l="l" r="r" t="t"/>
            <a:pathLst>
              <a:path extrusionOk="0" h="3204020" w="2651771">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rgbClr val="F7DA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 name="Google Shape;38;p11"/>
          <p:cNvSpPr/>
          <p:nvPr/>
        </p:nvSpPr>
        <p:spPr>
          <a:xfrm>
            <a:off x="0" y="4347"/>
            <a:ext cx="12197796" cy="980728"/>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 name="Google Shape;39;p11"/>
          <p:cNvSpPr txBox="1"/>
          <p:nvPr>
            <p:ph type="title"/>
          </p:nvPr>
        </p:nvSpPr>
        <p:spPr>
          <a:xfrm>
            <a:off x="0" y="134928"/>
            <a:ext cx="12192000" cy="710877"/>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D:\Fullppt\PNG이미지\핸드폰2.png" id="40" name="Google Shape;40;p11"/>
          <p:cNvPicPr preferRelativeResize="0"/>
          <p:nvPr/>
        </p:nvPicPr>
        <p:blipFill rotWithShape="1">
          <a:blip r:embed="rId2">
            <a:alphaModFix/>
          </a:blip>
          <a:srcRect b="0" l="0" r="0" t="0"/>
          <a:stretch/>
        </p:blipFill>
        <p:spPr>
          <a:xfrm rot="-900000">
            <a:off x="579006" y="1506785"/>
            <a:ext cx="3097075" cy="3750496"/>
          </a:xfrm>
          <a:prstGeom prst="rect">
            <a:avLst/>
          </a:prstGeom>
          <a:noFill/>
          <a:ln>
            <a:noFill/>
          </a:ln>
        </p:spPr>
      </p:pic>
      <p:sp>
        <p:nvSpPr>
          <p:cNvPr id="41" name="Google Shape;41;p11"/>
          <p:cNvSpPr/>
          <p:nvPr>
            <p:ph idx="2" type="pic"/>
          </p:nvPr>
        </p:nvSpPr>
        <p:spPr>
          <a:xfrm rot="-900000">
            <a:off x="1252337" y="1630206"/>
            <a:ext cx="1786145" cy="2759045"/>
          </a:xfrm>
          <a:prstGeom prst="rect">
            <a:avLst/>
          </a:prstGeom>
          <a:solidFill>
            <a:srgbClr val="F2F2F2"/>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spTree>
      <p:nvGrpSpPr>
        <p:cNvPr id="42" name="Shape 42"/>
        <p:cNvGrpSpPr/>
        <p:nvPr/>
      </p:nvGrpSpPr>
      <p:grpSpPr>
        <a:xfrm>
          <a:off x="0" y="0"/>
          <a:ext cx="0" cy="0"/>
          <a:chOff x="0" y="0"/>
          <a:chExt cx="0" cy="0"/>
        </a:xfrm>
      </p:grpSpPr>
      <p:sp>
        <p:nvSpPr>
          <p:cNvPr id="43" name="Google Shape;43;p12"/>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 name="Google Shape;44;p12"/>
          <p:cNvSpPr/>
          <p:nvPr/>
        </p:nvSpPr>
        <p:spPr>
          <a:xfrm>
            <a:off x="0" y="5745389"/>
            <a:ext cx="6085418" cy="1121663"/>
          </a:xfrm>
          <a:custGeom>
            <a:rect b="b" l="l" r="r" t="t"/>
            <a:pathLst>
              <a:path extrusionOk="0" h="1682495" w="8882887">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45" name="Google Shape;45;p12"/>
          <p:cNvSpPr/>
          <p:nvPr/>
        </p:nvSpPr>
        <p:spPr>
          <a:xfrm>
            <a:off x="6127769" y="5774694"/>
            <a:ext cx="6085418" cy="1121663"/>
          </a:xfrm>
          <a:custGeom>
            <a:rect b="b" l="l" r="r" t="t"/>
            <a:pathLst>
              <a:path extrusionOk="0" h="1682495" w="8882887">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23.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21" Type="http://schemas.openxmlformats.org/officeDocument/2006/relationships/theme" Target="../theme/theme4.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9" Type="http://schemas.openxmlformats.org/officeDocument/2006/relationships/slideLayout" Target="../slideLayouts/slideLayout12.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7" Type="http://schemas.openxmlformats.org/officeDocument/2006/relationships/slideLayout" Target="../slideLayouts/slideLayout20.xml"/><Relationship Id="rId16" Type="http://schemas.openxmlformats.org/officeDocument/2006/relationships/slideLayout" Target="../slideLayouts/slideLayout19.xml"/><Relationship Id="rId5" Type="http://schemas.openxmlformats.org/officeDocument/2006/relationships/slideLayout" Target="../slideLayouts/slideLayout8.xml"/><Relationship Id="rId19" Type="http://schemas.openxmlformats.org/officeDocument/2006/relationships/slideLayout" Target="../slideLayouts/slideLayout22.xml"/><Relationship Id="rId6" Type="http://schemas.openxmlformats.org/officeDocument/2006/relationships/slideLayout" Target="../slideLayouts/slideLayout9.xml"/><Relationship Id="rId18" Type="http://schemas.openxmlformats.org/officeDocument/2006/relationships/slideLayout" Target="../slideLayouts/slideLayout21.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 name="Shape 1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0"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 name="Shape 1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4.png"/><Relationship Id="rId7"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2.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54.png"/><Relationship Id="rId4" Type="http://schemas.openxmlformats.org/officeDocument/2006/relationships/image" Target="../media/image43.png"/><Relationship Id="rId5"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3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56.png"/><Relationship Id="rId4" Type="http://schemas.openxmlformats.org/officeDocument/2006/relationships/image" Target="../media/image49.png"/><Relationship Id="rId5" Type="http://schemas.openxmlformats.org/officeDocument/2006/relationships/image" Target="../media/image59.png"/><Relationship Id="rId6" Type="http://schemas.openxmlformats.org/officeDocument/2006/relationships/image" Target="../media/image48.png"/><Relationship Id="rId7"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55.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58.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77.png"/><Relationship Id="rId4" Type="http://schemas.openxmlformats.org/officeDocument/2006/relationships/image" Target="../media/image52.png"/><Relationship Id="rId5" Type="http://schemas.openxmlformats.org/officeDocument/2006/relationships/image" Target="../media/image63.png"/><Relationship Id="rId6" Type="http://schemas.openxmlformats.org/officeDocument/2006/relationships/image" Target="../media/image7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 Id="rId3" Type="http://schemas.openxmlformats.org/officeDocument/2006/relationships/image" Target="../media/image78.png"/><Relationship Id="rId4" Type="http://schemas.openxmlformats.org/officeDocument/2006/relationships/image" Target="../media/image68.png"/><Relationship Id="rId5"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66.pn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71.png"/><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79.png"/><Relationship Id="rId4" Type="http://schemas.openxmlformats.org/officeDocument/2006/relationships/image" Target="../media/image65.png"/><Relationship Id="rId5" Type="http://schemas.openxmlformats.org/officeDocument/2006/relationships/image" Target="../media/image69.png"/><Relationship Id="rId6" Type="http://schemas.openxmlformats.org/officeDocument/2006/relationships/image" Target="../media/image6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 Id="rId3"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0" Type="http://schemas.openxmlformats.org/officeDocument/2006/relationships/hyperlink" Target="http://archives.univ-biskra.dz/bitstream/123456789/22313/1/ASSAMI_Yasmine.pdf" TargetMode="External"/><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hyperlink" Target="https://territoireconnecte.fr/smart-city/" TargetMode="External"/><Relationship Id="rId4" Type="http://schemas.openxmlformats.org/officeDocument/2006/relationships/hyperlink" Target="https://www.tinkercad.com/blog/tinktober-2023" TargetMode="External"/><Relationship Id="rId9" Type="http://schemas.openxmlformats.org/officeDocument/2006/relationships/hyperlink" Target="https://tvilight.com/wp-content/uploads/2021/04/Brochure-Intelligent-Smart-City-Lighting-Control-Sensor-CMS-Light-Management-EN.pdf" TargetMode="External"/><Relationship Id="rId5" Type="http://schemas.openxmlformats.org/officeDocument/2006/relationships/hyperlink" Target="https://www.youtube.com/@AutodeskTinkercad" TargetMode="External"/><Relationship Id="rId6" Type="http://schemas.openxmlformats.org/officeDocument/2006/relationships/hyperlink" Target="https://www.youtube.com/watch?v=hqcIO7sEnfU" TargetMode="External"/><Relationship Id="rId7" Type="http://schemas.openxmlformats.org/officeDocument/2006/relationships/hyperlink" Target="https://tvilight.com/wp-content/uploads/2021/04/Smart_City_Street_Lighting-Dortmund-Germany-Tvilight-Case_Study-%E2%80%93-EN.pdf" TargetMode="External"/><Relationship Id="rId8" Type="http://schemas.openxmlformats.org/officeDocument/2006/relationships/hyperlink" Target="https://tvilight.com/wp-content/uploads/2021/04/Smart_City_Street_Lighting-Dortmund-Germany-Tvilight-Case_Study-%E2%80%93-EN.pdf"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40.png"/><Relationship Id="rId5"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7"/>
          <p:cNvSpPr txBox="1"/>
          <p:nvPr/>
        </p:nvSpPr>
        <p:spPr>
          <a:xfrm>
            <a:off x="0" y="4083707"/>
            <a:ext cx="12192000" cy="92333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5400" u="none" cap="none" strike="noStrike">
                <a:solidFill>
                  <a:schemeClr val="lt1"/>
                </a:solidFill>
                <a:latin typeface="Times New Roman"/>
                <a:ea typeface="Times New Roman"/>
                <a:cs typeface="Times New Roman"/>
                <a:sym typeface="Times New Roman"/>
              </a:rPr>
              <a:t>SMART CITIES</a:t>
            </a:r>
            <a:endParaRPr b="0" i="0" sz="5400" u="none" cap="none" strike="noStrike">
              <a:solidFill>
                <a:schemeClr val="lt1"/>
              </a:solidFill>
              <a:latin typeface="Times New Roman"/>
              <a:ea typeface="Times New Roman"/>
              <a:cs typeface="Times New Roman"/>
              <a:sym typeface="Times New Roman"/>
            </a:endParaRPr>
          </a:p>
        </p:txBody>
      </p:sp>
      <p:sp>
        <p:nvSpPr>
          <p:cNvPr id="97" name="Google Shape;97;p27"/>
          <p:cNvSpPr txBox="1"/>
          <p:nvPr/>
        </p:nvSpPr>
        <p:spPr>
          <a:xfrm>
            <a:off x="147" y="5134682"/>
            <a:ext cx="12191853" cy="159030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1867" u="none" cap="none" strike="noStrike">
                <a:solidFill>
                  <a:schemeClr val="lt1"/>
                </a:solidFill>
                <a:latin typeface="Times New Roman"/>
                <a:ea typeface="Times New Roman"/>
                <a:cs typeface="Times New Roman"/>
                <a:sym typeface="Times New Roman"/>
              </a:rPr>
              <a:t>Réalisé par : </a:t>
            </a:r>
            <a:endParaRPr/>
          </a:p>
          <a:p>
            <a:pPr indent="0" lvl="0" marL="0" marR="0" rtl="0" algn="ctr">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Fadila ALAOUI</a:t>
            </a:r>
            <a:endParaRPr b="1" i="0" sz="1867" u="none" cap="none" strike="noStrike">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Sokhna Maï WANE</a:t>
            </a:r>
            <a:endParaRPr b="1" i="0" sz="1867" u="none" cap="none" strike="noStrike">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Ibtissam LABYADY</a:t>
            </a:r>
            <a:endParaRPr b="1" i="0" sz="1867" u="none" cap="none" strike="noStrike">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b="1" i="0" lang="en-US" sz="1867" u="none" cap="none" strike="noStrike">
                <a:solidFill>
                  <a:schemeClr val="lt1"/>
                </a:solidFill>
                <a:latin typeface="Times New Roman"/>
                <a:ea typeface="Times New Roman"/>
                <a:cs typeface="Times New Roman"/>
                <a:sym typeface="Times New Roman"/>
              </a:rPr>
              <a:t>Mohamed CISSE</a:t>
            </a:r>
            <a:endParaRPr b="1" i="0" sz="1867" u="none" cap="none" strike="noStrike">
              <a:solidFill>
                <a:schemeClr val="lt1"/>
              </a:solidFill>
              <a:latin typeface="Times New Roman"/>
              <a:ea typeface="Times New Roman"/>
              <a:cs typeface="Times New Roman"/>
              <a:sym typeface="Times New Roman"/>
            </a:endParaRPr>
          </a:p>
        </p:txBody>
      </p:sp>
      <p:pic>
        <p:nvPicPr>
          <p:cNvPr id="98" name="Google Shape;98;p27"/>
          <p:cNvPicPr preferRelativeResize="0"/>
          <p:nvPr/>
        </p:nvPicPr>
        <p:blipFill rotWithShape="1">
          <a:blip r:embed="rId3">
            <a:alphaModFix/>
          </a:blip>
          <a:srcRect b="0" l="0" r="0" t="0"/>
          <a:stretch/>
        </p:blipFill>
        <p:spPr>
          <a:xfrm>
            <a:off x="4401778" y="133011"/>
            <a:ext cx="2857500" cy="285750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grpSp>
        <p:nvGrpSpPr>
          <p:cNvPr id="256" name="Google Shape;256;p36"/>
          <p:cNvGrpSpPr/>
          <p:nvPr/>
        </p:nvGrpSpPr>
        <p:grpSpPr>
          <a:xfrm flipH="1">
            <a:off x="9032040" y="3509682"/>
            <a:ext cx="1247808" cy="2554942"/>
            <a:chOff x="4362111" y="2245352"/>
            <a:chExt cx="1526744" cy="3008292"/>
          </a:xfrm>
        </p:grpSpPr>
        <p:grpSp>
          <p:nvGrpSpPr>
            <p:cNvPr id="257" name="Google Shape;257;p36"/>
            <p:cNvGrpSpPr/>
            <p:nvPr/>
          </p:nvGrpSpPr>
          <p:grpSpPr>
            <a:xfrm rot="5400000">
              <a:off x="3917845" y="4305320"/>
              <a:ext cx="1392590" cy="504058"/>
              <a:chOff x="4572003" y="3491986"/>
              <a:chExt cx="1989414" cy="720077"/>
            </a:xfrm>
          </p:grpSpPr>
          <p:sp>
            <p:nvSpPr>
              <p:cNvPr id="258" name="Google Shape;258;p36"/>
              <p:cNvSpPr/>
              <p:nvPr/>
            </p:nvSpPr>
            <p:spPr>
              <a:xfrm>
                <a:off x="4572003" y="3491986"/>
                <a:ext cx="720080" cy="720077"/>
              </a:xfrm>
              <a:prstGeom prst="blockArc">
                <a:avLst>
                  <a:gd fmla="val 5390096" name="adj1"/>
                  <a:gd fmla="val 10756098" name="adj2"/>
                  <a:gd fmla="val 16405"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59" name="Google Shape;259;p36"/>
              <p:cNvSpPr/>
              <p:nvPr/>
            </p:nvSpPr>
            <p:spPr>
              <a:xfrm>
                <a:off x="4915704" y="4093761"/>
                <a:ext cx="1645713" cy="11829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260" name="Google Shape;260;p36"/>
            <p:cNvGrpSpPr/>
            <p:nvPr/>
          </p:nvGrpSpPr>
          <p:grpSpPr>
            <a:xfrm>
              <a:off x="4934247" y="2289861"/>
              <a:ext cx="504056" cy="1260056"/>
              <a:chOff x="4390223" y="2132969"/>
              <a:chExt cx="720080" cy="1800087"/>
            </a:xfrm>
          </p:grpSpPr>
          <p:sp>
            <p:nvSpPr>
              <p:cNvPr id="261" name="Google Shape;261;p36"/>
              <p:cNvSpPr/>
              <p:nvPr/>
            </p:nvSpPr>
            <p:spPr>
              <a:xfrm>
                <a:off x="4390223" y="3212976"/>
                <a:ext cx="720080" cy="720080"/>
              </a:xfrm>
              <a:prstGeom prst="blockArc">
                <a:avLst>
                  <a:gd fmla="val 5390096" name="adj1"/>
                  <a:gd fmla="val 10914688" name="adj2"/>
                  <a:gd fmla="val 16901"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62" name="Google Shape;262;p36"/>
              <p:cNvSpPr/>
              <p:nvPr/>
            </p:nvSpPr>
            <p:spPr>
              <a:xfrm>
                <a:off x="4730367" y="3814763"/>
                <a:ext cx="339621"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63" name="Google Shape;263;p36"/>
              <p:cNvSpPr/>
              <p:nvPr/>
            </p:nvSpPr>
            <p:spPr>
              <a:xfrm rot="-5400000">
                <a:off x="3729367" y="2793825"/>
                <a:ext cx="1440006"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264" name="Google Shape;264;p36"/>
            <p:cNvGrpSpPr/>
            <p:nvPr/>
          </p:nvGrpSpPr>
          <p:grpSpPr>
            <a:xfrm flipH="1">
              <a:off x="4591514" y="3112921"/>
              <a:ext cx="851712" cy="830935"/>
              <a:chOff x="4571999" y="2746017"/>
              <a:chExt cx="1216731" cy="1187053"/>
            </a:xfrm>
          </p:grpSpPr>
          <p:sp>
            <p:nvSpPr>
              <p:cNvPr id="265" name="Google Shape;265;p36"/>
              <p:cNvSpPr/>
              <p:nvPr/>
            </p:nvSpPr>
            <p:spPr>
              <a:xfrm>
                <a:off x="4572000" y="3212990"/>
                <a:ext cx="720080" cy="720080"/>
              </a:xfrm>
              <a:prstGeom prst="blockArc">
                <a:avLst>
                  <a:gd fmla="val 5390096" name="adj1"/>
                  <a:gd fmla="val 10914699" name="adj2"/>
                  <a:gd fmla="val 16901"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66" name="Google Shape;266;p36"/>
              <p:cNvSpPr/>
              <p:nvPr/>
            </p:nvSpPr>
            <p:spPr>
              <a:xfrm rot="10800000">
                <a:off x="4915703" y="3814757"/>
                <a:ext cx="873027"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67" name="Google Shape;267;p36"/>
              <p:cNvSpPr/>
              <p:nvPr/>
            </p:nvSpPr>
            <p:spPr>
              <a:xfrm rot="5400000">
                <a:off x="4217672" y="3100344"/>
                <a:ext cx="826947"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268" name="Google Shape;268;p36"/>
            <p:cNvGrpSpPr/>
            <p:nvPr/>
          </p:nvGrpSpPr>
          <p:grpSpPr>
            <a:xfrm flipH="1">
              <a:off x="5384799" y="2828071"/>
              <a:ext cx="504056" cy="504057"/>
              <a:chOff x="4419813" y="3212976"/>
              <a:chExt cx="720080" cy="720080"/>
            </a:xfrm>
          </p:grpSpPr>
          <p:sp>
            <p:nvSpPr>
              <p:cNvPr id="269" name="Google Shape;269;p36"/>
              <p:cNvSpPr/>
              <p:nvPr/>
            </p:nvSpPr>
            <p:spPr>
              <a:xfrm>
                <a:off x="4419813" y="3212976"/>
                <a:ext cx="720080" cy="72008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70" name="Google Shape;270;p36"/>
              <p:cNvSpPr/>
              <p:nvPr/>
            </p:nvSpPr>
            <p:spPr>
              <a:xfrm rot="10800000">
                <a:off x="4751837" y="3814762"/>
                <a:ext cx="318151"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71" name="Google Shape;271;p36"/>
              <p:cNvSpPr/>
              <p:nvPr/>
            </p:nvSpPr>
            <p:spPr>
              <a:xfrm rot="5400000">
                <a:off x="4334968" y="3369826"/>
                <a:ext cx="287991"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272" name="Google Shape;272;p36"/>
            <p:cNvGrpSpPr/>
            <p:nvPr/>
          </p:nvGrpSpPr>
          <p:grpSpPr>
            <a:xfrm flipH="1">
              <a:off x="4950607" y="2245352"/>
              <a:ext cx="504056" cy="684063"/>
              <a:chOff x="4571999" y="2955823"/>
              <a:chExt cx="720080" cy="977233"/>
            </a:xfrm>
          </p:grpSpPr>
          <p:sp>
            <p:nvSpPr>
              <p:cNvPr id="273" name="Google Shape;273;p36"/>
              <p:cNvSpPr/>
              <p:nvPr/>
            </p:nvSpPr>
            <p:spPr>
              <a:xfrm>
                <a:off x="4571999" y="3212976"/>
                <a:ext cx="720080" cy="72008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74" name="Google Shape;274;p36"/>
              <p:cNvSpPr/>
              <p:nvPr/>
            </p:nvSpPr>
            <p:spPr>
              <a:xfrm rot="10800000">
                <a:off x="4915703" y="3814762"/>
                <a:ext cx="281453"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75" name="Google Shape;275;p36"/>
              <p:cNvSpPr/>
              <p:nvPr/>
            </p:nvSpPr>
            <p:spPr>
              <a:xfrm rot="5400000">
                <a:off x="4322578" y="3205248"/>
                <a:ext cx="617143"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grpSp>
        <p:nvGrpSpPr>
          <p:cNvPr id="276" name="Google Shape;276;p36"/>
          <p:cNvGrpSpPr/>
          <p:nvPr/>
        </p:nvGrpSpPr>
        <p:grpSpPr>
          <a:xfrm>
            <a:off x="10410610" y="3448517"/>
            <a:ext cx="1247808" cy="2616111"/>
            <a:chOff x="4362111" y="2173330"/>
            <a:chExt cx="1526744" cy="3080314"/>
          </a:xfrm>
        </p:grpSpPr>
        <p:grpSp>
          <p:nvGrpSpPr>
            <p:cNvPr id="277" name="Google Shape;277;p36"/>
            <p:cNvGrpSpPr/>
            <p:nvPr/>
          </p:nvGrpSpPr>
          <p:grpSpPr>
            <a:xfrm rot="5400000">
              <a:off x="3917845" y="4305320"/>
              <a:ext cx="1392590" cy="504058"/>
              <a:chOff x="4572003" y="3491986"/>
              <a:chExt cx="1989414" cy="720077"/>
            </a:xfrm>
          </p:grpSpPr>
          <p:sp>
            <p:nvSpPr>
              <p:cNvPr id="278" name="Google Shape;278;p36"/>
              <p:cNvSpPr/>
              <p:nvPr/>
            </p:nvSpPr>
            <p:spPr>
              <a:xfrm>
                <a:off x="4572003" y="3491986"/>
                <a:ext cx="720080" cy="720077"/>
              </a:xfrm>
              <a:prstGeom prst="blockArc">
                <a:avLst>
                  <a:gd fmla="val 5390096" name="adj1"/>
                  <a:gd fmla="val 10756098" name="adj2"/>
                  <a:gd fmla="val 16405"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79" name="Google Shape;279;p36"/>
              <p:cNvSpPr/>
              <p:nvPr/>
            </p:nvSpPr>
            <p:spPr>
              <a:xfrm>
                <a:off x="4915704" y="4093761"/>
                <a:ext cx="1645713" cy="11829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280" name="Google Shape;280;p36"/>
            <p:cNvGrpSpPr/>
            <p:nvPr/>
          </p:nvGrpSpPr>
          <p:grpSpPr>
            <a:xfrm>
              <a:off x="4934247" y="2289861"/>
              <a:ext cx="504056" cy="1260056"/>
              <a:chOff x="4390223" y="2132969"/>
              <a:chExt cx="720080" cy="1800087"/>
            </a:xfrm>
          </p:grpSpPr>
          <p:sp>
            <p:nvSpPr>
              <p:cNvPr id="281" name="Google Shape;281;p36"/>
              <p:cNvSpPr/>
              <p:nvPr/>
            </p:nvSpPr>
            <p:spPr>
              <a:xfrm>
                <a:off x="4390223" y="3212976"/>
                <a:ext cx="720080" cy="720080"/>
              </a:xfrm>
              <a:prstGeom prst="blockArc">
                <a:avLst>
                  <a:gd fmla="val 5390096" name="adj1"/>
                  <a:gd fmla="val 10914688" name="adj2"/>
                  <a:gd fmla="val 16901"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82" name="Google Shape;282;p36"/>
              <p:cNvSpPr/>
              <p:nvPr/>
            </p:nvSpPr>
            <p:spPr>
              <a:xfrm>
                <a:off x="4730367" y="3814763"/>
                <a:ext cx="339621"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83" name="Google Shape;283;p36"/>
              <p:cNvSpPr/>
              <p:nvPr/>
            </p:nvSpPr>
            <p:spPr>
              <a:xfrm rot="-5400000">
                <a:off x="3729367" y="2793825"/>
                <a:ext cx="1440006"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284" name="Google Shape;284;p36"/>
            <p:cNvGrpSpPr/>
            <p:nvPr/>
          </p:nvGrpSpPr>
          <p:grpSpPr>
            <a:xfrm flipH="1">
              <a:off x="4591514" y="3112921"/>
              <a:ext cx="851712" cy="830935"/>
              <a:chOff x="4571999" y="2746017"/>
              <a:chExt cx="1216731" cy="1187053"/>
            </a:xfrm>
          </p:grpSpPr>
          <p:sp>
            <p:nvSpPr>
              <p:cNvPr id="285" name="Google Shape;285;p36"/>
              <p:cNvSpPr/>
              <p:nvPr/>
            </p:nvSpPr>
            <p:spPr>
              <a:xfrm>
                <a:off x="4572000" y="3212990"/>
                <a:ext cx="720080" cy="720080"/>
              </a:xfrm>
              <a:prstGeom prst="blockArc">
                <a:avLst>
                  <a:gd fmla="val 5390096" name="adj1"/>
                  <a:gd fmla="val 10914699" name="adj2"/>
                  <a:gd fmla="val 16901"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86" name="Google Shape;286;p36"/>
              <p:cNvSpPr/>
              <p:nvPr/>
            </p:nvSpPr>
            <p:spPr>
              <a:xfrm rot="10800000">
                <a:off x="4915703" y="3814757"/>
                <a:ext cx="873027"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87" name="Google Shape;287;p36"/>
              <p:cNvSpPr/>
              <p:nvPr/>
            </p:nvSpPr>
            <p:spPr>
              <a:xfrm rot="5400000">
                <a:off x="4217672" y="3100344"/>
                <a:ext cx="826947"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288" name="Google Shape;288;p36"/>
            <p:cNvGrpSpPr/>
            <p:nvPr/>
          </p:nvGrpSpPr>
          <p:grpSpPr>
            <a:xfrm flipH="1">
              <a:off x="5384799" y="2828071"/>
              <a:ext cx="504056" cy="504057"/>
              <a:chOff x="4419813" y="3212976"/>
              <a:chExt cx="720080" cy="720080"/>
            </a:xfrm>
          </p:grpSpPr>
          <p:sp>
            <p:nvSpPr>
              <p:cNvPr id="289" name="Google Shape;289;p36"/>
              <p:cNvSpPr/>
              <p:nvPr/>
            </p:nvSpPr>
            <p:spPr>
              <a:xfrm>
                <a:off x="4419813" y="3212976"/>
                <a:ext cx="720080" cy="72008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90" name="Google Shape;290;p36"/>
              <p:cNvSpPr/>
              <p:nvPr/>
            </p:nvSpPr>
            <p:spPr>
              <a:xfrm rot="10800000">
                <a:off x="4751837" y="3814762"/>
                <a:ext cx="318151"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91" name="Google Shape;291;p36"/>
              <p:cNvSpPr/>
              <p:nvPr/>
            </p:nvSpPr>
            <p:spPr>
              <a:xfrm rot="5400000">
                <a:off x="4334968" y="3369826"/>
                <a:ext cx="287991"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292" name="Google Shape;292;p36"/>
            <p:cNvGrpSpPr/>
            <p:nvPr/>
          </p:nvGrpSpPr>
          <p:grpSpPr>
            <a:xfrm flipH="1">
              <a:off x="4950607" y="2245352"/>
              <a:ext cx="504056" cy="684063"/>
              <a:chOff x="4571999" y="2955823"/>
              <a:chExt cx="720080" cy="977233"/>
            </a:xfrm>
          </p:grpSpPr>
          <p:sp>
            <p:nvSpPr>
              <p:cNvPr id="293" name="Google Shape;293;p36"/>
              <p:cNvSpPr/>
              <p:nvPr/>
            </p:nvSpPr>
            <p:spPr>
              <a:xfrm>
                <a:off x="4571999" y="3212976"/>
                <a:ext cx="720080" cy="72008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94" name="Google Shape;294;p36"/>
              <p:cNvSpPr/>
              <p:nvPr/>
            </p:nvSpPr>
            <p:spPr>
              <a:xfrm rot="10800000">
                <a:off x="4915703" y="3814762"/>
                <a:ext cx="281453"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95" name="Google Shape;295;p36"/>
              <p:cNvSpPr/>
              <p:nvPr/>
            </p:nvSpPr>
            <p:spPr>
              <a:xfrm rot="5400000">
                <a:off x="4322578" y="3205248"/>
                <a:ext cx="617143"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296" name="Google Shape;296;p36"/>
            <p:cNvGrpSpPr/>
            <p:nvPr/>
          </p:nvGrpSpPr>
          <p:grpSpPr>
            <a:xfrm>
              <a:off x="4540436" y="2173330"/>
              <a:ext cx="504056" cy="504057"/>
              <a:chOff x="4238036" y="3212976"/>
              <a:chExt cx="720080" cy="720080"/>
            </a:xfrm>
          </p:grpSpPr>
          <p:sp>
            <p:nvSpPr>
              <p:cNvPr id="297" name="Google Shape;297;p36"/>
              <p:cNvSpPr/>
              <p:nvPr/>
            </p:nvSpPr>
            <p:spPr>
              <a:xfrm>
                <a:off x="4238036" y="3212976"/>
                <a:ext cx="720080" cy="72008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98" name="Google Shape;298;p36"/>
              <p:cNvSpPr/>
              <p:nvPr/>
            </p:nvSpPr>
            <p:spPr>
              <a:xfrm rot="10800000">
                <a:off x="4580840" y="3814762"/>
                <a:ext cx="307371"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299" name="Google Shape;299;p36"/>
              <p:cNvSpPr/>
              <p:nvPr/>
            </p:nvSpPr>
            <p:spPr>
              <a:xfrm rot="5400000">
                <a:off x="4153191" y="3369826"/>
                <a:ext cx="287991"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grpSp>
        <p:nvGrpSpPr>
          <p:cNvPr id="300" name="Google Shape;300;p36"/>
          <p:cNvGrpSpPr/>
          <p:nvPr/>
        </p:nvGrpSpPr>
        <p:grpSpPr>
          <a:xfrm flipH="1">
            <a:off x="9880045" y="2990813"/>
            <a:ext cx="646759" cy="3021558"/>
            <a:chOff x="4774212" y="2173330"/>
            <a:chExt cx="791336" cy="3557705"/>
          </a:xfrm>
        </p:grpSpPr>
        <p:grpSp>
          <p:nvGrpSpPr>
            <p:cNvPr id="301" name="Google Shape;301;p36"/>
            <p:cNvGrpSpPr/>
            <p:nvPr/>
          </p:nvGrpSpPr>
          <p:grpSpPr>
            <a:xfrm rot="5400000">
              <a:off x="4269404" y="4542721"/>
              <a:ext cx="1872567" cy="504060"/>
              <a:chOff x="4568320" y="2646948"/>
              <a:chExt cx="2675098" cy="720082"/>
            </a:xfrm>
          </p:grpSpPr>
          <p:sp>
            <p:nvSpPr>
              <p:cNvPr id="302" name="Google Shape;302;p36"/>
              <p:cNvSpPr/>
              <p:nvPr/>
            </p:nvSpPr>
            <p:spPr>
              <a:xfrm>
                <a:off x="4568320" y="2646948"/>
                <a:ext cx="720081" cy="720077"/>
              </a:xfrm>
              <a:prstGeom prst="blockArc">
                <a:avLst>
                  <a:gd fmla="val 5390096" name="adj1"/>
                  <a:gd fmla="val 10808525" name="adj2"/>
                  <a:gd fmla="val 16919"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303" name="Google Shape;303;p36"/>
              <p:cNvSpPr/>
              <p:nvPr/>
            </p:nvSpPr>
            <p:spPr>
              <a:xfrm>
                <a:off x="4904835" y="3248738"/>
                <a:ext cx="2338583" cy="11829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304" name="Google Shape;304;p36"/>
            <p:cNvGrpSpPr/>
            <p:nvPr/>
          </p:nvGrpSpPr>
          <p:grpSpPr>
            <a:xfrm>
              <a:off x="5061492" y="2289861"/>
              <a:ext cx="504056" cy="1260056"/>
              <a:chOff x="4572000" y="2132969"/>
              <a:chExt cx="720080" cy="1800087"/>
            </a:xfrm>
          </p:grpSpPr>
          <p:sp>
            <p:nvSpPr>
              <p:cNvPr id="305" name="Google Shape;305;p36"/>
              <p:cNvSpPr/>
              <p:nvPr/>
            </p:nvSpPr>
            <p:spPr>
              <a:xfrm>
                <a:off x="4572000" y="3212976"/>
                <a:ext cx="720080" cy="720080"/>
              </a:xfrm>
              <a:prstGeom prst="blockArc">
                <a:avLst>
                  <a:gd fmla="val 5390096" name="adj1"/>
                  <a:gd fmla="val 10861596" name="adj2"/>
                  <a:gd fmla="val 16914"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306" name="Google Shape;306;p36"/>
              <p:cNvSpPr/>
              <p:nvPr/>
            </p:nvSpPr>
            <p:spPr>
              <a:xfrm>
                <a:off x="4915703" y="3814763"/>
                <a:ext cx="154286"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307" name="Google Shape;307;p36"/>
              <p:cNvSpPr/>
              <p:nvPr/>
            </p:nvSpPr>
            <p:spPr>
              <a:xfrm rot="-5400000">
                <a:off x="3911144" y="2793825"/>
                <a:ext cx="1440005"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308" name="Google Shape;308;p36"/>
            <p:cNvGrpSpPr/>
            <p:nvPr/>
          </p:nvGrpSpPr>
          <p:grpSpPr>
            <a:xfrm flipH="1">
              <a:off x="4939171" y="3007784"/>
              <a:ext cx="504056" cy="936063"/>
              <a:chOff x="4572000" y="2595820"/>
              <a:chExt cx="720080" cy="1337236"/>
            </a:xfrm>
          </p:grpSpPr>
          <p:sp>
            <p:nvSpPr>
              <p:cNvPr id="309" name="Google Shape;309;p36"/>
              <p:cNvSpPr/>
              <p:nvPr/>
            </p:nvSpPr>
            <p:spPr>
              <a:xfrm>
                <a:off x="4572000" y="3212976"/>
                <a:ext cx="720080" cy="720080"/>
              </a:xfrm>
              <a:prstGeom prst="blockArc">
                <a:avLst>
                  <a:gd fmla="val 5492085" name="adj1"/>
                  <a:gd fmla="val 10967718" name="adj2"/>
                  <a:gd fmla="val 1688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310" name="Google Shape;310;p36"/>
              <p:cNvSpPr/>
              <p:nvPr/>
            </p:nvSpPr>
            <p:spPr>
              <a:xfrm rot="5400000">
                <a:off x="4142575" y="3025246"/>
                <a:ext cx="977145"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311" name="Google Shape;311;p36"/>
            <p:cNvGrpSpPr/>
            <p:nvPr/>
          </p:nvGrpSpPr>
          <p:grpSpPr>
            <a:xfrm flipH="1">
              <a:off x="4950607" y="2245352"/>
              <a:ext cx="504056" cy="684063"/>
              <a:chOff x="4571999" y="2955823"/>
              <a:chExt cx="720080" cy="977233"/>
            </a:xfrm>
          </p:grpSpPr>
          <p:sp>
            <p:nvSpPr>
              <p:cNvPr id="312" name="Google Shape;312;p36"/>
              <p:cNvSpPr/>
              <p:nvPr/>
            </p:nvSpPr>
            <p:spPr>
              <a:xfrm>
                <a:off x="4571999" y="3212976"/>
                <a:ext cx="720080" cy="72008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313" name="Google Shape;313;p36"/>
              <p:cNvSpPr/>
              <p:nvPr/>
            </p:nvSpPr>
            <p:spPr>
              <a:xfrm rot="10800000">
                <a:off x="4915703" y="3814763"/>
                <a:ext cx="154286"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314" name="Google Shape;314;p36"/>
              <p:cNvSpPr/>
              <p:nvPr/>
            </p:nvSpPr>
            <p:spPr>
              <a:xfrm rot="5400000">
                <a:off x="4322578" y="3205248"/>
                <a:ext cx="617143"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315" name="Google Shape;315;p36"/>
            <p:cNvGrpSpPr/>
            <p:nvPr/>
          </p:nvGrpSpPr>
          <p:grpSpPr>
            <a:xfrm>
              <a:off x="4774212" y="2173330"/>
              <a:ext cx="504056" cy="504057"/>
              <a:chOff x="4571999" y="3212976"/>
              <a:chExt cx="720080" cy="720080"/>
            </a:xfrm>
          </p:grpSpPr>
          <p:sp>
            <p:nvSpPr>
              <p:cNvPr id="316" name="Google Shape;316;p36"/>
              <p:cNvSpPr/>
              <p:nvPr/>
            </p:nvSpPr>
            <p:spPr>
              <a:xfrm>
                <a:off x="4571999" y="3212976"/>
                <a:ext cx="720080" cy="72008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317" name="Google Shape;317;p36"/>
              <p:cNvSpPr/>
              <p:nvPr/>
            </p:nvSpPr>
            <p:spPr>
              <a:xfrm rot="10800000">
                <a:off x="4915703" y="3814763"/>
                <a:ext cx="154286"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318" name="Google Shape;318;p36"/>
              <p:cNvSpPr/>
              <p:nvPr/>
            </p:nvSpPr>
            <p:spPr>
              <a:xfrm rot="5400000">
                <a:off x="4487153" y="3369826"/>
                <a:ext cx="287991" cy="1182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sp>
        <p:nvSpPr>
          <p:cNvPr id="319" name="Google Shape;319;p36"/>
          <p:cNvSpPr/>
          <p:nvPr/>
        </p:nvSpPr>
        <p:spPr>
          <a:xfrm flipH="1">
            <a:off x="9566055" y="5256212"/>
            <a:ext cx="1539858" cy="862433"/>
          </a:xfrm>
          <a:custGeom>
            <a:rect b="b" l="l" r="r" t="t"/>
            <a:pathLst>
              <a:path extrusionOk="0" h="1008693" w="1872168">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accent6"/>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320" name="Google Shape;320;p36"/>
          <p:cNvSpPr/>
          <p:nvPr/>
        </p:nvSpPr>
        <p:spPr>
          <a:xfrm>
            <a:off x="8958913" y="3155246"/>
            <a:ext cx="227700" cy="228985"/>
          </a:xfrm>
          <a:custGeom>
            <a:rect b="b" l="l" r="r" t="t"/>
            <a:pathLst>
              <a:path extrusionOk="0" h="3816424" w="3960000">
                <a:moveTo>
                  <a:pt x="1632916" y="1505594"/>
                </a:moveTo>
                <a:lnTo>
                  <a:pt x="2327086" y="1908213"/>
                </a:lnTo>
                <a:lnTo>
                  <a:pt x="1632916" y="2310831"/>
                </a:lnTo>
                <a:close/>
                <a:moveTo>
                  <a:pt x="1098809" y="972108"/>
                </a:moveTo>
                <a:cubicBezTo>
                  <a:pt x="829868" y="972108"/>
                  <a:pt x="611848" y="1190128"/>
                  <a:pt x="611848" y="1459069"/>
                </a:cubicBezTo>
                <a:lnTo>
                  <a:pt x="611848" y="2357355"/>
                </a:lnTo>
                <a:cubicBezTo>
                  <a:pt x="611848" y="2626296"/>
                  <a:pt x="829868" y="2844316"/>
                  <a:pt x="1098809" y="2844316"/>
                </a:cubicBezTo>
                <a:lnTo>
                  <a:pt x="2861191" y="2844316"/>
                </a:lnTo>
                <a:cubicBezTo>
                  <a:pt x="3130132" y="2844316"/>
                  <a:pt x="3348152" y="2626296"/>
                  <a:pt x="3348152" y="2357355"/>
                </a:cubicBezTo>
                <a:lnTo>
                  <a:pt x="3348152" y="1459069"/>
                </a:lnTo>
                <a:cubicBezTo>
                  <a:pt x="3348152" y="1190128"/>
                  <a:pt x="3130132" y="972108"/>
                  <a:pt x="2861191" y="972108"/>
                </a:cubicBezTo>
                <a:close/>
                <a:moveTo>
                  <a:pt x="747408" y="0"/>
                </a:moveTo>
                <a:lnTo>
                  <a:pt x="3212592" y="0"/>
                </a:lnTo>
                <a:cubicBezTo>
                  <a:pt x="3625374" y="0"/>
                  <a:pt x="3960000" y="334626"/>
                  <a:pt x="3960000" y="747408"/>
                </a:cubicBezTo>
                <a:lnTo>
                  <a:pt x="3960000" y="3069016"/>
                </a:lnTo>
                <a:cubicBezTo>
                  <a:pt x="3960000" y="3481798"/>
                  <a:pt x="3625374" y="3816424"/>
                  <a:pt x="3212592" y="3816424"/>
                </a:cubicBezTo>
                <a:lnTo>
                  <a:pt x="747408" y="3816424"/>
                </a:lnTo>
                <a:cubicBezTo>
                  <a:pt x="334626" y="3816424"/>
                  <a:pt x="0" y="3481798"/>
                  <a:pt x="0" y="3069016"/>
                </a:cubicBezTo>
                <a:lnTo>
                  <a:pt x="0" y="747408"/>
                </a:lnTo>
                <a:cubicBezTo>
                  <a:pt x="0" y="334626"/>
                  <a:pt x="334626" y="0"/>
                  <a:pt x="747408"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21" name="Google Shape;321;p36"/>
          <p:cNvSpPr/>
          <p:nvPr/>
        </p:nvSpPr>
        <p:spPr>
          <a:xfrm>
            <a:off x="10478895" y="2783755"/>
            <a:ext cx="227725" cy="185781"/>
          </a:xfrm>
          <a:custGeom>
            <a:rect b="b" l="l" r="r" t="t"/>
            <a:pathLst>
              <a:path extrusionOk="0" h="3096344" w="3960440">
                <a:moveTo>
                  <a:pt x="2420728" y="924699"/>
                </a:moveTo>
                <a:lnTo>
                  <a:pt x="3404007" y="2376264"/>
                </a:lnTo>
                <a:lnTo>
                  <a:pt x="2464506" y="2376264"/>
                </a:lnTo>
                <a:lnTo>
                  <a:pt x="1437447" y="2376264"/>
                </a:lnTo>
                <a:lnTo>
                  <a:pt x="690242" y="2376264"/>
                </a:lnTo>
                <a:lnTo>
                  <a:pt x="1577375" y="1374065"/>
                </a:lnTo>
                <a:lnTo>
                  <a:pt x="1882688" y="1718980"/>
                </a:lnTo>
                <a:close/>
                <a:moveTo>
                  <a:pt x="1093974" y="613224"/>
                </a:moveTo>
                <a:cubicBezTo>
                  <a:pt x="1292819" y="613224"/>
                  <a:pt x="1454014" y="774419"/>
                  <a:pt x="1454014" y="973264"/>
                </a:cubicBezTo>
                <a:cubicBezTo>
                  <a:pt x="1454014" y="1172109"/>
                  <a:pt x="1292819" y="1333304"/>
                  <a:pt x="1093974" y="1333304"/>
                </a:cubicBezTo>
                <a:cubicBezTo>
                  <a:pt x="895129" y="1333304"/>
                  <a:pt x="733934" y="1172109"/>
                  <a:pt x="733934" y="973264"/>
                </a:cubicBezTo>
                <a:cubicBezTo>
                  <a:pt x="733934" y="774419"/>
                  <a:pt x="895129" y="613224"/>
                  <a:pt x="1093974" y="613224"/>
                </a:cubicBezTo>
                <a:close/>
                <a:moveTo>
                  <a:pt x="396044" y="396044"/>
                </a:moveTo>
                <a:lnTo>
                  <a:pt x="396044" y="2700300"/>
                </a:lnTo>
                <a:lnTo>
                  <a:pt x="3564396" y="2700300"/>
                </a:lnTo>
                <a:lnTo>
                  <a:pt x="3564396" y="396044"/>
                </a:lnTo>
                <a:close/>
                <a:moveTo>
                  <a:pt x="0" y="0"/>
                </a:moveTo>
                <a:lnTo>
                  <a:pt x="3960440" y="0"/>
                </a:lnTo>
                <a:lnTo>
                  <a:pt x="3960440" y="3096344"/>
                </a:lnTo>
                <a:lnTo>
                  <a:pt x="0" y="30963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22" name="Google Shape;322;p36"/>
          <p:cNvSpPr/>
          <p:nvPr/>
        </p:nvSpPr>
        <p:spPr>
          <a:xfrm>
            <a:off x="10044926" y="2697225"/>
            <a:ext cx="227725" cy="237600"/>
          </a:xfrm>
          <a:custGeom>
            <a:rect b="b" l="l" r="r" t="t"/>
            <a:pathLst>
              <a:path extrusionOk="0" h="3960000" w="396044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23" name="Google Shape;323;p36"/>
          <p:cNvSpPr/>
          <p:nvPr/>
        </p:nvSpPr>
        <p:spPr>
          <a:xfrm>
            <a:off x="9076412" y="4511532"/>
            <a:ext cx="227725" cy="237600"/>
          </a:xfrm>
          <a:custGeom>
            <a:rect b="b" l="l" r="r" t="t"/>
            <a:pathLst>
              <a:path extrusionOk="0" h="3960000" w="3960440">
                <a:moveTo>
                  <a:pt x="330865" y="1988701"/>
                </a:moveTo>
                <a:lnTo>
                  <a:pt x="330865" y="3294924"/>
                </a:lnTo>
                <a:cubicBezTo>
                  <a:pt x="330865" y="3484431"/>
                  <a:pt x="484490" y="3638056"/>
                  <a:pt x="673997" y="3638056"/>
                </a:cubicBezTo>
                <a:lnTo>
                  <a:pt x="3286444" y="3638056"/>
                </a:lnTo>
                <a:cubicBezTo>
                  <a:pt x="3475951" y="3638056"/>
                  <a:pt x="3629576" y="3484431"/>
                  <a:pt x="3629576" y="3294924"/>
                </a:cubicBezTo>
                <a:lnTo>
                  <a:pt x="3629576" y="1988701"/>
                </a:lnTo>
                <a:lnTo>
                  <a:pt x="3007776" y="1988701"/>
                </a:lnTo>
                <a:cubicBezTo>
                  <a:pt x="3003504" y="2552442"/>
                  <a:pt x="2545062" y="3007995"/>
                  <a:pt x="1980221" y="3007995"/>
                </a:cubicBezTo>
                <a:cubicBezTo>
                  <a:pt x="1415380" y="3007995"/>
                  <a:pt x="956938" y="2552442"/>
                  <a:pt x="952666" y="1988701"/>
                </a:cubicBezTo>
                <a:close/>
                <a:moveTo>
                  <a:pt x="1980221" y="1247520"/>
                </a:moveTo>
                <a:cubicBezTo>
                  <a:pt x="1575683" y="1247520"/>
                  <a:pt x="1247740" y="1575463"/>
                  <a:pt x="1247740" y="1980001"/>
                </a:cubicBezTo>
                <a:cubicBezTo>
                  <a:pt x="1247740" y="2384539"/>
                  <a:pt x="1575683" y="2712482"/>
                  <a:pt x="1980221" y="2712482"/>
                </a:cubicBezTo>
                <a:cubicBezTo>
                  <a:pt x="2384759" y="2712482"/>
                  <a:pt x="2712702" y="2384539"/>
                  <a:pt x="2712702" y="1980001"/>
                </a:cubicBezTo>
                <a:cubicBezTo>
                  <a:pt x="2712702" y="1575463"/>
                  <a:pt x="2384759" y="1247520"/>
                  <a:pt x="1980221" y="1247520"/>
                </a:cubicBezTo>
                <a:close/>
                <a:moveTo>
                  <a:pt x="3164915" y="346755"/>
                </a:moveTo>
                <a:cubicBezTo>
                  <a:pt x="3096058" y="346755"/>
                  <a:pt x="3040238" y="402575"/>
                  <a:pt x="3040238" y="471432"/>
                </a:cubicBezTo>
                <a:lnTo>
                  <a:pt x="3040238" y="733595"/>
                </a:lnTo>
                <a:cubicBezTo>
                  <a:pt x="3040238" y="802452"/>
                  <a:pt x="3096058" y="858272"/>
                  <a:pt x="3164915" y="858272"/>
                </a:cubicBezTo>
                <a:lnTo>
                  <a:pt x="3427135" y="858272"/>
                </a:lnTo>
                <a:cubicBezTo>
                  <a:pt x="3495992" y="858272"/>
                  <a:pt x="3551812" y="802452"/>
                  <a:pt x="3551812" y="733595"/>
                </a:cubicBezTo>
                <a:lnTo>
                  <a:pt x="3551812" y="471432"/>
                </a:lnTo>
                <a:cubicBezTo>
                  <a:pt x="3551812" y="402575"/>
                  <a:pt x="3495992" y="346755"/>
                  <a:pt x="3427135" y="346755"/>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24" name="Google Shape;324;p36"/>
          <p:cNvSpPr/>
          <p:nvPr/>
        </p:nvSpPr>
        <p:spPr>
          <a:xfrm>
            <a:off x="9608475" y="3125233"/>
            <a:ext cx="223724" cy="237929"/>
          </a:xfrm>
          <a:custGeom>
            <a:rect b="b" l="l" r="r" t="t"/>
            <a:pathLst>
              <a:path extrusionOk="0" h="3965475" w="389085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25" name="Google Shape;325;p36"/>
          <p:cNvSpPr/>
          <p:nvPr/>
        </p:nvSpPr>
        <p:spPr>
          <a:xfrm>
            <a:off x="10817699" y="3109042"/>
            <a:ext cx="227725" cy="237600"/>
          </a:xfrm>
          <a:custGeom>
            <a:rect b="b" l="l" r="r" t="t"/>
            <a:pathLst>
              <a:path extrusionOk="0" h="3960000" w="3960440">
                <a:moveTo>
                  <a:pt x="2723924" y="666561"/>
                </a:moveTo>
                <a:cubicBezTo>
                  <a:pt x="2712585" y="666561"/>
                  <a:pt x="2701603" y="668088"/>
                  <a:pt x="2691750" y="673056"/>
                </a:cubicBezTo>
                <a:lnTo>
                  <a:pt x="2656848" y="673413"/>
                </a:lnTo>
                <a:lnTo>
                  <a:pt x="1433848" y="933370"/>
                </a:lnTo>
                <a:cubicBezTo>
                  <a:pt x="1393875" y="941867"/>
                  <a:pt x="1362077" y="967781"/>
                  <a:pt x="1346376" y="1002337"/>
                </a:cubicBezTo>
                <a:cubicBezTo>
                  <a:pt x="1331078" y="1020672"/>
                  <a:pt x="1323217" y="1044404"/>
                  <a:pt x="1323217" y="1069971"/>
                </a:cubicBezTo>
                <a:lnTo>
                  <a:pt x="1323217" y="2547593"/>
                </a:lnTo>
                <a:cubicBezTo>
                  <a:pt x="1271037" y="2529901"/>
                  <a:pt x="1213870" y="2520528"/>
                  <a:pt x="1154017" y="2520528"/>
                </a:cubicBezTo>
                <a:cubicBezTo>
                  <a:pt x="901512" y="2520528"/>
                  <a:pt x="696817" y="2687354"/>
                  <a:pt x="696817" y="2893144"/>
                </a:cubicBezTo>
                <a:cubicBezTo>
                  <a:pt x="696817" y="3098934"/>
                  <a:pt x="901512" y="3265760"/>
                  <a:pt x="1154017" y="3265760"/>
                </a:cubicBezTo>
                <a:cubicBezTo>
                  <a:pt x="1406522" y="3265760"/>
                  <a:pt x="1611217" y="3098934"/>
                  <a:pt x="1611217" y="2893144"/>
                </a:cubicBezTo>
                <a:cubicBezTo>
                  <a:pt x="1611217" y="2882349"/>
                  <a:pt x="1610654" y="2871660"/>
                  <a:pt x="1607283" y="2861334"/>
                </a:cubicBezTo>
                <a:lnTo>
                  <a:pt x="1611217" y="2841845"/>
                </a:lnTo>
                <a:lnTo>
                  <a:pt x="1611217" y="1521342"/>
                </a:lnTo>
                <a:lnTo>
                  <a:pt x="2600320" y="1311101"/>
                </a:lnTo>
                <a:lnTo>
                  <a:pt x="2600320" y="2327965"/>
                </a:lnTo>
                <a:cubicBezTo>
                  <a:pt x="2547472" y="2309959"/>
                  <a:pt x="2489516" y="2300312"/>
                  <a:pt x="2428795" y="2300312"/>
                </a:cubicBezTo>
                <a:cubicBezTo>
                  <a:pt x="2176290" y="2300312"/>
                  <a:pt x="1971595" y="2467138"/>
                  <a:pt x="1971595" y="2672928"/>
                </a:cubicBezTo>
                <a:cubicBezTo>
                  <a:pt x="1971595" y="2878718"/>
                  <a:pt x="2176290" y="3045544"/>
                  <a:pt x="2428795" y="3045544"/>
                </a:cubicBezTo>
                <a:cubicBezTo>
                  <a:pt x="2675391" y="3045544"/>
                  <a:pt x="2876388" y="2886436"/>
                  <a:pt x="2884224" y="2687245"/>
                </a:cubicBezTo>
                <a:lnTo>
                  <a:pt x="2888320" y="2666957"/>
                </a:lnTo>
                <a:lnTo>
                  <a:pt x="2888320" y="790165"/>
                </a:lnTo>
                <a:cubicBezTo>
                  <a:pt x="2888320" y="721900"/>
                  <a:pt x="2832981" y="666561"/>
                  <a:pt x="2764716" y="66656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26" name="Google Shape;326;p36"/>
          <p:cNvSpPr/>
          <p:nvPr/>
        </p:nvSpPr>
        <p:spPr>
          <a:xfrm>
            <a:off x="9125687" y="3477737"/>
            <a:ext cx="229143" cy="201017"/>
          </a:xfrm>
          <a:custGeom>
            <a:rect b="b" l="l" r="r" t="t"/>
            <a:pathLst>
              <a:path extrusionOk="0" h="3350285" w="3985089">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27" name="Google Shape;327;p36"/>
          <p:cNvSpPr/>
          <p:nvPr/>
        </p:nvSpPr>
        <p:spPr>
          <a:xfrm>
            <a:off x="9694498" y="2792516"/>
            <a:ext cx="227077" cy="183093"/>
          </a:xfrm>
          <a:custGeom>
            <a:rect b="b" l="l" r="r" t="t"/>
            <a:pathLst>
              <a:path extrusionOk="0" h="3051548" w="394916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28" name="Google Shape;328;p36"/>
          <p:cNvSpPr/>
          <p:nvPr/>
        </p:nvSpPr>
        <p:spPr>
          <a:xfrm rot="10800000">
            <a:off x="9502550" y="3585169"/>
            <a:ext cx="211156" cy="237837"/>
          </a:xfrm>
          <a:custGeom>
            <a:rect b="b" l="l" r="r" t="t"/>
            <a:pathLst>
              <a:path extrusionOk="0" h="3963955" w="367227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29" name="Google Shape;329;p36"/>
          <p:cNvSpPr/>
          <p:nvPr/>
        </p:nvSpPr>
        <p:spPr>
          <a:xfrm>
            <a:off x="11190043" y="3182164"/>
            <a:ext cx="225901" cy="237287"/>
          </a:xfrm>
          <a:custGeom>
            <a:rect b="b" l="l" r="r" t="t"/>
            <a:pathLst>
              <a:path extrusionOk="0" h="3954781" w="3928707">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30" name="Google Shape;330;p36"/>
          <p:cNvSpPr/>
          <p:nvPr/>
        </p:nvSpPr>
        <p:spPr>
          <a:xfrm rot="706097">
            <a:off x="8851736" y="3702903"/>
            <a:ext cx="238437" cy="251666"/>
          </a:xfrm>
          <a:custGeom>
            <a:rect b="b" l="l" r="r" t="t"/>
            <a:pathLst>
              <a:path extrusionOk="0" h="3948462" w="3890413">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31" name="Google Shape;331;p36"/>
          <p:cNvSpPr/>
          <p:nvPr/>
        </p:nvSpPr>
        <p:spPr>
          <a:xfrm>
            <a:off x="11555099" y="4151673"/>
            <a:ext cx="219708" cy="226300"/>
          </a:xfrm>
          <a:custGeom>
            <a:rect b="b" l="l" r="r" t="t"/>
            <a:pathLst>
              <a:path extrusionOk="0" h="3935658" w="3994694">
                <a:moveTo>
                  <a:pt x="3059053" y="3287658"/>
                </a:moveTo>
                <a:lnTo>
                  <a:pt x="3994694" y="3287658"/>
                </a:lnTo>
                <a:lnTo>
                  <a:pt x="3994694" y="3935658"/>
                </a:lnTo>
                <a:lnTo>
                  <a:pt x="3059053" y="3935658"/>
                </a:lnTo>
                <a:close/>
                <a:moveTo>
                  <a:pt x="1259497" y="3287658"/>
                </a:moveTo>
                <a:lnTo>
                  <a:pt x="2915681" y="3287658"/>
                </a:lnTo>
                <a:lnTo>
                  <a:pt x="2915681" y="3935658"/>
                </a:lnTo>
                <a:lnTo>
                  <a:pt x="1259497" y="3935658"/>
                </a:lnTo>
                <a:close/>
                <a:moveTo>
                  <a:pt x="0" y="3287658"/>
                </a:moveTo>
                <a:lnTo>
                  <a:pt x="1116124" y="3287658"/>
                </a:lnTo>
                <a:lnTo>
                  <a:pt x="1116124" y="3935658"/>
                </a:lnTo>
                <a:lnTo>
                  <a:pt x="0" y="3935658"/>
                </a:lnTo>
                <a:close/>
                <a:moveTo>
                  <a:pt x="3886694" y="2470824"/>
                </a:moveTo>
                <a:lnTo>
                  <a:pt x="3994694" y="2470824"/>
                </a:lnTo>
                <a:lnTo>
                  <a:pt x="3994694" y="3118824"/>
                </a:lnTo>
                <a:lnTo>
                  <a:pt x="3886694" y="3118824"/>
                </a:lnTo>
                <a:close/>
                <a:moveTo>
                  <a:pt x="2123068" y="2470824"/>
                </a:moveTo>
                <a:lnTo>
                  <a:pt x="3779252" y="2470824"/>
                </a:lnTo>
                <a:lnTo>
                  <a:pt x="3779252" y="3118824"/>
                </a:lnTo>
                <a:lnTo>
                  <a:pt x="2123068" y="3118824"/>
                </a:lnTo>
                <a:close/>
                <a:moveTo>
                  <a:pt x="359442" y="2470824"/>
                </a:moveTo>
                <a:lnTo>
                  <a:pt x="2015626" y="2470824"/>
                </a:lnTo>
                <a:lnTo>
                  <a:pt x="2015626" y="3118824"/>
                </a:lnTo>
                <a:lnTo>
                  <a:pt x="359442" y="3118824"/>
                </a:lnTo>
                <a:close/>
                <a:moveTo>
                  <a:pt x="0" y="2470824"/>
                </a:moveTo>
                <a:lnTo>
                  <a:pt x="252000" y="2470824"/>
                </a:lnTo>
                <a:lnTo>
                  <a:pt x="252000" y="3118824"/>
                </a:lnTo>
                <a:lnTo>
                  <a:pt x="0" y="3118824"/>
                </a:lnTo>
                <a:close/>
                <a:moveTo>
                  <a:pt x="3059053" y="1635982"/>
                </a:moveTo>
                <a:lnTo>
                  <a:pt x="3994694" y="1635982"/>
                </a:lnTo>
                <a:lnTo>
                  <a:pt x="3994694" y="2283982"/>
                </a:lnTo>
                <a:lnTo>
                  <a:pt x="3059053" y="2283982"/>
                </a:lnTo>
                <a:close/>
                <a:moveTo>
                  <a:pt x="1259496" y="1635982"/>
                </a:moveTo>
                <a:lnTo>
                  <a:pt x="2915680" y="1635982"/>
                </a:lnTo>
                <a:lnTo>
                  <a:pt x="2915680" y="2283982"/>
                </a:lnTo>
                <a:lnTo>
                  <a:pt x="1259496" y="2283982"/>
                </a:lnTo>
                <a:close/>
                <a:moveTo>
                  <a:pt x="0" y="1635982"/>
                </a:moveTo>
                <a:lnTo>
                  <a:pt x="1116124" y="1635982"/>
                </a:lnTo>
                <a:lnTo>
                  <a:pt x="1116124" y="2283982"/>
                </a:lnTo>
                <a:lnTo>
                  <a:pt x="0" y="2283982"/>
                </a:lnTo>
                <a:close/>
                <a:moveTo>
                  <a:pt x="3886694" y="836400"/>
                </a:moveTo>
                <a:lnTo>
                  <a:pt x="3994694" y="836400"/>
                </a:lnTo>
                <a:lnTo>
                  <a:pt x="3994694" y="1484400"/>
                </a:lnTo>
                <a:lnTo>
                  <a:pt x="3886694" y="1484400"/>
                </a:lnTo>
                <a:close/>
                <a:moveTo>
                  <a:pt x="2123068" y="820634"/>
                </a:moveTo>
                <a:lnTo>
                  <a:pt x="3779252" y="820634"/>
                </a:lnTo>
                <a:lnTo>
                  <a:pt x="3779252" y="1468634"/>
                </a:lnTo>
                <a:lnTo>
                  <a:pt x="2123068" y="1468634"/>
                </a:lnTo>
                <a:close/>
                <a:moveTo>
                  <a:pt x="359442" y="820634"/>
                </a:moveTo>
                <a:lnTo>
                  <a:pt x="2015626" y="820634"/>
                </a:lnTo>
                <a:lnTo>
                  <a:pt x="2015626" y="1468634"/>
                </a:lnTo>
                <a:lnTo>
                  <a:pt x="359442" y="1468634"/>
                </a:lnTo>
                <a:close/>
                <a:moveTo>
                  <a:pt x="0" y="820634"/>
                </a:moveTo>
                <a:lnTo>
                  <a:pt x="252000" y="820634"/>
                </a:lnTo>
                <a:lnTo>
                  <a:pt x="252000" y="1468634"/>
                </a:lnTo>
                <a:lnTo>
                  <a:pt x="0" y="1468634"/>
                </a:lnTo>
                <a:close/>
                <a:moveTo>
                  <a:pt x="3059053" y="0"/>
                </a:moveTo>
                <a:lnTo>
                  <a:pt x="3994694" y="0"/>
                </a:lnTo>
                <a:lnTo>
                  <a:pt x="3994694" y="648000"/>
                </a:lnTo>
                <a:lnTo>
                  <a:pt x="3059053" y="648000"/>
                </a:lnTo>
                <a:close/>
                <a:moveTo>
                  <a:pt x="1259496" y="0"/>
                </a:moveTo>
                <a:lnTo>
                  <a:pt x="2915680" y="0"/>
                </a:lnTo>
                <a:lnTo>
                  <a:pt x="2915680" y="648000"/>
                </a:lnTo>
                <a:lnTo>
                  <a:pt x="1259496" y="648000"/>
                </a:lnTo>
                <a:close/>
                <a:moveTo>
                  <a:pt x="0" y="0"/>
                </a:moveTo>
                <a:lnTo>
                  <a:pt x="1116124" y="0"/>
                </a:lnTo>
                <a:lnTo>
                  <a:pt x="1116124" y="648000"/>
                </a:lnTo>
                <a:lnTo>
                  <a:pt x="0" y="64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32" name="Google Shape;332;p36"/>
          <p:cNvSpPr/>
          <p:nvPr/>
        </p:nvSpPr>
        <p:spPr>
          <a:xfrm>
            <a:off x="8750076" y="4483897"/>
            <a:ext cx="216045" cy="255978"/>
          </a:xfrm>
          <a:custGeom>
            <a:rect b="b" l="l" r="r" t="t"/>
            <a:pathLst>
              <a:path extrusionOk="0" h="3938119" w="3456727">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33" name="Google Shape;333;p36"/>
          <p:cNvSpPr/>
          <p:nvPr/>
        </p:nvSpPr>
        <p:spPr>
          <a:xfrm>
            <a:off x="10265759" y="4101005"/>
            <a:ext cx="247527" cy="257400"/>
          </a:xfrm>
          <a:custGeom>
            <a:rect b="b" l="l" r="r" t="t"/>
            <a:pathLst>
              <a:path extrusionOk="0" h="3960000" w="3960440">
                <a:moveTo>
                  <a:pt x="985442" y="1197582"/>
                </a:moveTo>
                <a:cubicBezTo>
                  <a:pt x="764609" y="1197582"/>
                  <a:pt x="585589" y="1376602"/>
                  <a:pt x="585589" y="1597435"/>
                </a:cubicBezTo>
                <a:lnTo>
                  <a:pt x="585589" y="2453913"/>
                </a:lnTo>
                <a:cubicBezTo>
                  <a:pt x="585589" y="2674746"/>
                  <a:pt x="764609" y="2853766"/>
                  <a:pt x="985442" y="2853766"/>
                </a:cubicBezTo>
                <a:lnTo>
                  <a:pt x="2273968" y="2853766"/>
                </a:lnTo>
                <a:cubicBezTo>
                  <a:pt x="2494801" y="2853766"/>
                  <a:pt x="2673821" y="2674746"/>
                  <a:pt x="2673821" y="2453913"/>
                </a:cubicBezTo>
                <a:lnTo>
                  <a:pt x="2673821" y="2353524"/>
                </a:lnTo>
                <a:lnTo>
                  <a:pt x="3281897" y="2810341"/>
                </a:lnTo>
                <a:lnTo>
                  <a:pt x="3281897" y="1241009"/>
                </a:lnTo>
                <a:lnTo>
                  <a:pt x="2673821" y="1697826"/>
                </a:lnTo>
                <a:lnTo>
                  <a:pt x="2673821" y="1597435"/>
                </a:lnTo>
                <a:cubicBezTo>
                  <a:pt x="2673821" y="1376602"/>
                  <a:pt x="2494801" y="1197582"/>
                  <a:pt x="2273968" y="1197582"/>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34" name="Google Shape;334;p36"/>
          <p:cNvSpPr/>
          <p:nvPr/>
        </p:nvSpPr>
        <p:spPr>
          <a:xfrm>
            <a:off x="9151995" y="3940481"/>
            <a:ext cx="247527" cy="257400"/>
          </a:xfrm>
          <a:custGeom>
            <a:rect b="b" l="l" r="r" t="t"/>
            <a:pathLst>
              <a:path extrusionOk="0" h="3960000" w="396044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35" name="Google Shape;335;p36"/>
          <p:cNvSpPr/>
          <p:nvPr/>
        </p:nvSpPr>
        <p:spPr>
          <a:xfrm>
            <a:off x="10581153" y="3941047"/>
            <a:ext cx="247527" cy="257400"/>
          </a:xfrm>
          <a:custGeom>
            <a:rect b="b" l="l" r="r" t="t"/>
            <a:pathLst>
              <a:path extrusionOk="0" h="3960000" w="396044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36" name="Google Shape;336;p36"/>
          <p:cNvSpPr/>
          <p:nvPr/>
        </p:nvSpPr>
        <p:spPr>
          <a:xfrm rot="2700000">
            <a:off x="9561079" y="4170692"/>
            <a:ext cx="111971" cy="294912"/>
          </a:xfrm>
          <a:custGeom>
            <a:rect b="b" l="l" r="r" t="t"/>
            <a:pathLst>
              <a:path extrusionOk="0" h="4764557" w="1862952">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37" name="Google Shape;337;p36"/>
          <p:cNvSpPr/>
          <p:nvPr/>
        </p:nvSpPr>
        <p:spPr>
          <a:xfrm flipH="1">
            <a:off x="11350401" y="4473833"/>
            <a:ext cx="246775" cy="248140"/>
          </a:xfrm>
          <a:custGeom>
            <a:rect b="b" l="l" r="r" t="t"/>
            <a:pathLst>
              <a:path extrusionOk="0" h="3817544" w="3948393">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38" name="Google Shape;338;p36"/>
          <p:cNvSpPr/>
          <p:nvPr/>
        </p:nvSpPr>
        <p:spPr>
          <a:xfrm>
            <a:off x="10646966" y="4528102"/>
            <a:ext cx="247500" cy="257400"/>
          </a:xfrm>
          <a:custGeom>
            <a:rect b="b" l="l" r="r" t="t"/>
            <a:pathLst>
              <a:path extrusionOk="0" h="3960000" w="3960000">
                <a:moveTo>
                  <a:pt x="1980000" y="1260000"/>
                </a:moveTo>
                <a:cubicBezTo>
                  <a:pt x="2377645" y="1260000"/>
                  <a:pt x="2700000" y="1582355"/>
                  <a:pt x="2700000" y="1980000"/>
                </a:cubicBezTo>
                <a:cubicBezTo>
                  <a:pt x="2700000" y="2377645"/>
                  <a:pt x="2377645" y="2700000"/>
                  <a:pt x="1980000" y="2700000"/>
                </a:cubicBezTo>
                <a:cubicBezTo>
                  <a:pt x="1582355" y="2700000"/>
                  <a:pt x="1260000" y="2377645"/>
                  <a:pt x="1260000" y="1980000"/>
                </a:cubicBezTo>
                <a:cubicBezTo>
                  <a:pt x="1260000" y="1582355"/>
                  <a:pt x="1582355" y="1260000"/>
                  <a:pt x="1980000" y="1260000"/>
                </a:cubicBezTo>
                <a:close/>
                <a:moveTo>
                  <a:pt x="2490424" y="1258488"/>
                </a:moveTo>
                <a:lnTo>
                  <a:pt x="3822407" y="1258488"/>
                </a:lnTo>
                <a:cubicBezTo>
                  <a:pt x="3911854" y="1481555"/>
                  <a:pt x="3960000" y="1725155"/>
                  <a:pt x="3960000" y="1980000"/>
                </a:cubicBezTo>
                <a:cubicBezTo>
                  <a:pt x="3960000" y="3073524"/>
                  <a:pt x="3073524" y="3960000"/>
                  <a:pt x="1980000" y="3960000"/>
                </a:cubicBezTo>
                <a:lnTo>
                  <a:pt x="1852759" y="3953575"/>
                </a:lnTo>
                <a:lnTo>
                  <a:pt x="2729076" y="2455486"/>
                </a:lnTo>
                <a:lnTo>
                  <a:pt x="2726868" y="2454194"/>
                </a:lnTo>
                <a:cubicBezTo>
                  <a:pt x="2814857" y="2317465"/>
                  <a:pt x="2865416" y="2154637"/>
                  <a:pt x="2865416" y="1980000"/>
                </a:cubicBezTo>
                <a:cubicBezTo>
                  <a:pt x="2865416" y="1681504"/>
                  <a:pt x="2717708" y="1417508"/>
                  <a:pt x="2490424" y="1258488"/>
                </a:cubicBezTo>
                <a:close/>
                <a:moveTo>
                  <a:pt x="334727" y="878603"/>
                </a:moveTo>
                <a:lnTo>
                  <a:pt x="1154753" y="2298930"/>
                </a:lnTo>
                <a:cubicBezTo>
                  <a:pt x="1281989" y="2630497"/>
                  <a:pt x="1603560" y="2865416"/>
                  <a:pt x="1980000" y="2865416"/>
                </a:cubicBezTo>
                <a:cubicBezTo>
                  <a:pt x="2123408" y="2865416"/>
                  <a:pt x="2258854" y="2831322"/>
                  <a:pt x="2378271" y="2770003"/>
                </a:cubicBezTo>
                <a:lnTo>
                  <a:pt x="1695481" y="3937251"/>
                </a:lnTo>
                <a:cubicBezTo>
                  <a:pt x="736579" y="3801546"/>
                  <a:pt x="0" y="2976792"/>
                  <a:pt x="0" y="1980000"/>
                </a:cubicBezTo>
                <a:cubicBezTo>
                  <a:pt x="0" y="1572291"/>
                  <a:pt x="123228" y="1193364"/>
                  <a:pt x="334727" y="878603"/>
                </a:cubicBezTo>
                <a:close/>
                <a:moveTo>
                  <a:pt x="1980000" y="0"/>
                </a:moveTo>
                <a:cubicBezTo>
                  <a:pt x="2762762" y="0"/>
                  <a:pt x="3439434" y="454224"/>
                  <a:pt x="3758731" y="1114488"/>
                </a:cubicBezTo>
                <a:lnTo>
                  <a:pt x="2165892" y="1114488"/>
                </a:lnTo>
                <a:cubicBezTo>
                  <a:pt x="2106002" y="1101330"/>
                  <a:pt x="2043789" y="1094584"/>
                  <a:pt x="1980000" y="1094584"/>
                </a:cubicBezTo>
                <a:cubicBezTo>
                  <a:pt x="1916211" y="1094584"/>
                  <a:pt x="1853998" y="1101330"/>
                  <a:pt x="1794108" y="1114488"/>
                </a:cubicBezTo>
                <a:lnTo>
                  <a:pt x="1774506" y="1114488"/>
                </a:lnTo>
                <a:lnTo>
                  <a:pt x="1774506" y="1119528"/>
                </a:lnTo>
                <a:cubicBezTo>
                  <a:pt x="1405645" y="1206316"/>
                  <a:pt x="1126346" y="1524537"/>
                  <a:pt x="1097987" y="1912608"/>
                </a:cubicBezTo>
                <a:lnTo>
                  <a:pt x="428214" y="752526"/>
                </a:lnTo>
                <a:cubicBezTo>
                  <a:pt x="789694" y="293724"/>
                  <a:pt x="1350545" y="0"/>
                  <a:pt x="198000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39" name="Google Shape;339;p36"/>
          <p:cNvSpPr/>
          <p:nvPr/>
        </p:nvSpPr>
        <p:spPr>
          <a:xfrm rot="8480412">
            <a:off x="9876706" y="4511543"/>
            <a:ext cx="247952" cy="249169"/>
          </a:xfrm>
          <a:custGeom>
            <a:rect b="b" l="l" r="r" t="t"/>
            <a:pathLst>
              <a:path extrusionOk="0" h="3862045" w="387236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40" name="Google Shape;340;p36"/>
          <p:cNvSpPr/>
          <p:nvPr/>
        </p:nvSpPr>
        <p:spPr>
          <a:xfrm>
            <a:off x="11392639" y="3479717"/>
            <a:ext cx="199531" cy="205874"/>
          </a:xfrm>
          <a:custGeom>
            <a:rect b="b" l="l" r="r" t="t"/>
            <a:pathLst>
              <a:path extrusionOk="0" h="2941055" w="2956013">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41" name="Google Shape;341;p36"/>
          <p:cNvSpPr/>
          <p:nvPr/>
        </p:nvSpPr>
        <p:spPr>
          <a:xfrm flipH="1">
            <a:off x="11253656" y="4018185"/>
            <a:ext cx="268675" cy="183613"/>
          </a:xfrm>
          <a:custGeom>
            <a:rect b="b" l="l" r="r" t="t"/>
            <a:pathLst>
              <a:path extrusionOk="0" h="2532594" w="3980365">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42" name="Google Shape;342;p36"/>
          <p:cNvSpPr/>
          <p:nvPr/>
        </p:nvSpPr>
        <p:spPr>
          <a:xfrm flipH="1">
            <a:off x="10561155" y="3204263"/>
            <a:ext cx="199104" cy="204074"/>
          </a:xfrm>
          <a:custGeom>
            <a:rect b="b" l="l" r="r" t="t"/>
            <a:pathLst>
              <a:path extrusionOk="0" h="2473621" w="2488805">
                <a:moveTo>
                  <a:pt x="1244564" y="0"/>
                </a:moveTo>
                <a:cubicBezTo>
                  <a:pt x="1244510" y="2"/>
                  <a:pt x="1244456" y="4"/>
                  <a:pt x="1244403" y="22"/>
                </a:cubicBezTo>
                <a:cubicBezTo>
                  <a:pt x="1244349" y="4"/>
                  <a:pt x="1244295" y="2"/>
                  <a:pt x="1244241" y="0"/>
                </a:cubicBezTo>
                <a:lnTo>
                  <a:pt x="1244241" y="44"/>
                </a:lnTo>
                <a:cubicBezTo>
                  <a:pt x="830610" y="15046"/>
                  <a:pt x="631539" y="347752"/>
                  <a:pt x="626522" y="649408"/>
                </a:cubicBezTo>
                <a:cubicBezTo>
                  <a:pt x="618710" y="1030167"/>
                  <a:pt x="753639" y="1253931"/>
                  <a:pt x="824779" y="1348099"/>
                </a:cubicBezTo>
                <a:cubicBezTo>
                  <a:pt x="887989" y="1431697"/>
                  <a:pt x="984094" y="1590503"/>
                  <a:pt x="873647" y="1645186"/>
                </a:cubicBezTo>
                <a:cubicBezTo>
                  <a:pt x="574796" y="1787663"/>
                  <a:pt x="318232" y="1887856"/>
                  <a:pt x="183234" y="1990691"/>
                </a:cubicBezTo>
                <a:cubicBezTo>
                  <a:pt x="-38127" y="2175453"/>
                  <a:pt x="-3140" y="2386642"/>
                  <a:pt x="10705" y="2473621"/>
                </a:cubicBezTo>
                <a:lnTo>
                  <a:pt x="1244403" y="2472578"/>
                </a:lnTo>
                <a:lnTo>
                  <a:pt x="2478100" y="2473621"/>
                </a:lnTo>
                <a:cubicBezTo>
                  <a:pt x="2491945" y="2386642"/>
                  <a:pt x="2526932" y="2175453"/>
                  <a:pt x="2305571" y="1990691"/>
                </a:cubicBezTo>
                <a:cubicBezTo>
                  <a:pt x="2170573" y="1887856"/>
                  <a:pt x="1914009" y="1787663"/>
                  <a:pt x="1615158" y="1645186"/>
                </a:cubicBezTo>
                <a:cubicBezTo>
                  <a:pt x="1504711" y="1590503"/>
                  <a:pt x="1600816" y="1431697"/>
                  <a:pt x="1664026" y="1348099"/>
                </a:cubicBezTo>
                <a:cubicBezTo>
                  <a:pt x="1735166" y="1253931"/>
                  <a:pt x="1870095" y="1030167"/>
                  <a:pt x="1862283" y="649408"/>
                </a:cubicBezTo>
                <a:cubicBezTo>
                  <a:pt x="1857266" y="347752"/>
                  <a:pt x="1658195" y="15046"/>
                  <a:pt x="1244564" y="4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43" name="Google Shape;343;p36"/>
          <p:cNvSpPr/>
          <p:nvPr/>
        </p:nvSpPr>
        <p:spPr>
          <a:xfrm>
            <a:off x="11000760" y="3684657"/>
            <a:ext cx="193044" cy="206851"/>
          </a:xfrm>
          <a:custGeom>
            <a:rect b="b" l="l" r="r" t="t"/>
            <a:pathLst>
              <a:path extrusionOk="0" h="3940019" w="3860876">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44" name="Google Shape;344;p36"/>
          <p:cNvSpPr/>
          <p:nvPr/>
        </p:nvSpPr>
        <p:spPr>
          <a:xfrm>
            <a:off x="10480627" y="4540613"/>
            <a:ext cx="137288" cy="201622"/>
          </a:xfrm>
          <a:custGeom>
            <a:rect b="b" l="l" r="r" t="t"/>
            <a:pathLst>
              <a:path extrusionOk="0" h="4032448" w="2745756">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45" name="Google Shape;345;p36"/>
          <p:cNvSpPr/>
          <p:nvPr/>
        </p:nvSpPr>
        <p:spPr>
          <a:xfrm>
            <a:off x="10368937" y="3528682"/>
            <a:ext cx="122850" cy="217939"/>
          </a:xfrm>
          <a:custGeom>
            <a:rect b="b" l="l" r="r" t="t"/>
            <a:pathLst>
              <a:path extrusionOk="0" h="3962520" w="2340000">
                <a:moveTo>
                  <a:pt x="437437" y="3058315"/>
                </a:moveTo>
                <a:lnTo>
                  <a:pt x="1877437" y="3058315"/>
                </a:lnTo>
                <a:lnTo>
                  <a:pt x="1877437" y="3526315"/>
                </a:lnTo>
                <a:lnTo>
                  <a:pt x="437437" y="3526315"/>
                </a:lnTo>
                <a:close/>
                <a:moveTo>
                  <a:pt x="437437" y="2464263"/>
                </a:moveTo>
                <a:lnTo>
                  <a:pt x="1877437" y="2464263"/>
                </a:lnTo>
                <a:lnTo>
                  <a:pt x="1877437" y="2932263"/>
                </a:lnTo>
                <a:lnTo>
                  <a:pt x="437437" y="2932263"/>
                </a:lnTo>
                <a:close/>
                <a:moveTo>
                  <a:pt x="437437" y="1870211"/>
                </a:moveTo>
                <a:lnTo>
                  <a:pt x="1877437" y="1870211"/>
                </a:lnTo>
                <a:lnTo>
                  <a:pt x="1877437" y="2338211"/>
                </a:lnTo>
                <a:lnTo>
                  <a:pt x="437437" y="2338211"/>
                </a:lnTo>
                <a:close/>
                <a:moveTo>
                  <a:pt x="437437" y="1276159"/>
                </a:moveTo>
                <a:lnTo>
                  <a:pt x="1877437" y="1276159"/>
                </a:lnTo>
                <a:lnTo>
                  <a:pt x="1877437" y="1744159"/>
                </a:lnTo>
                <a:lnTo>
                  <a:pt x="437437" y="1744159"/>
                </a:lnTo>
                <a:close/>
                <a:moveTo>
                  <a:pt x="437437" y="682107"/>
                </a:moveTo>
                <a:lnTo>
                  <a:pt x="1877437" y="682107"/>
                </a:lnTo>
                <a:lnTo>
                  <a:pt x="1877437" y="1150107"/>
                </a:lnTo>
                <a:lnTo>
                  <a:pt x="437437" y="1150107"/>
                </a:lnTo>
                <a:close/>
                <a:moveTo>
                  <a:pt x="270000" y="538035"/>
                </a:moveTo>
                <a:lnTo>
                  <a:pt x="270000" y="3692320"/>
                </a:lnTo>
                <a:lnTo>
                  <a:pt x="2070000" y="3692320"/>
                </a:lnTo>
                <a:lnTo>
                  <a:pt x="2070000" y="538035"/>
                </a:lnTo>
                <a:close/>
                <a:moveTo>
                  <a:pt x="983190" y="0"/>
                </a:moveTo>
                <a:lnTo>
                  <a:pt x="1356810" y="0"/>
                </a:lnTo>
                <a:cubicBezTo>
                  <a:pt x="1412713" y="0"/>
                  <a:pt x="1458032" y="45319"/>
                  <a:pt x="1458032" y="101222"/>
                </a:cubicBezTo>
                <a:lnTo>
                  <a:pt x="1458032" y="251184"/>
                </a:lnTo>
                <a:lnTo>
                  <a:pt x="1949992" y="251184"/>
                </a:lnTo>
                <a:cubicBezTo>
                  <a:pt x="2165387" y="251184"/>
                  <a:pt x="2340000" y="425797"/>
                  <a:pt x="2340000" y="641192"/>
                </a:cubicBezTo>
                <a:lnTo>
                  <a:pt x="2340000" y="3572512"/>
                </a:lnTo>
                <a:cubicBezTo>
                  <a:pt x="2340000" y="3787907"/>
                  <a:pt x="2165387" y="3962520"/>
                  <a:pt x="1949992" y="3962520"/>
                </a:cubicBezTo>
                <a:lnTo>
                  <a:pt x="390008" y="3962520"/>
                </a:lnTo>
                <a:cubicBezTo>
                  <a:pt x="174613" y="3962520"/>
                  <a:pt x="0" y="3787907"/>
                  <a:pt x="0" y="3572512"/>
                </a:cubicBezTo>
                <a:lnTo>
                  <a:pt x="0" y="641192"/>
                </a:lnTo>
                <a:cubicBezTo>
                  <a:pt x="0" y="425797"/>
                  <a:pt x="174613" y="251184"/>
                  <a:pt x="390008" y="251184"/>
                </a:cubicBezTo>
                <a:lnTo>
                  <a:pt x="881968" y="251184"/>
                </a:lnTo>
                <a:lnTo>
                  <a:pt x="881968" y="101222"/>
                </a:lnTo>
                <a:cubicBezTo>
                  <a:pt x="881968" y="45319"/>
                  <a:pt x="927287" y="0"/>
                  <a:pt x="98319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46" name="Google Shape;346;p36"/>
          <p:cNvSpPr/>
          <p:nvPr/>
        </p:nvSpPr>
        <p:spPr>
          <a:xfrm flipH="1" rot="10800000">
            <a:off x="11052148" y="2864982"/>
            <a:ext cx="174807" cy="206123"/>
          </a:xfrm>
          <a:custGeom>
            <a:rect b="b" l="l" r="r" t="t"/>
            <a:pathLst>
              <a:path extrusionOk="0" h="3926159" w="3496146">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47" name="Google Shape;347;p36"/>
          <p:cNvSpPr/>
          <p:nvPr/>
        </p:nvSpPr>
        <p:spPr>
          <a:xfrm rot="10800000">
            <a:off x="9829083" y="3574721"/>
            <a:ext cx="201623" cy="154275"/>
          </a:xfrm>
          <a:custGeom>
            <a:rect b="b" l="l" r="r" t="t"/>
            <a:pathLst>
              <a:path extrusionOk="0" h="3085493" w="4032450">
                <a:moveTo>
                  <a:pt x="2031235" y="914400"/>
                </a:moveTo>
                <a:cubicBezTo>
                  <a:pt x="1778730" y="914400"/>
                  <a:pt x="1574035" y="709705"/>
                  <a:pt x="1574035" y="457200"/>
                </a:cubicBezTo>
                <a:cubicBezTo>
                  <a:pt x="1574035" y="204695"/>
                  <a:pt x="1778730" y="0"/>
                  <a:pt x="2031235" y="0"/>
                </a:cubicBezTo>
                <a:cubicBezTo>
                  <a:pt x="2283740" y="0"/>
                  <a:pt x="2488435" y="204695"/>
                  <a:pt x="2488435" y="457200"/>
                </a:cubicBezTo>
                <a:cubicBezTo>
                  <a:pt x="2488435" y="709705"/>
                  <a:pt x="2283740" y="914400"/>
                  <a:pt x="2031235" y="914400"/>
                </a:cubicBezTo>
                <a:close/>
                <a:moveTo>
                  <a:pt x="2027221" y="1676379"/>
                </a:moveTo>
                <a:cubicBezTo>
                  <a:pt x="1695962" y="1681222"/>
                  <a:pt x="1438124" y="1575543"/>
                  <a:pt x="1178491" y="1462818"/>
                </a:cubicBezTo>
                <a:cubicBezTo>
                  <a:pt x="997473" y="1361700"/>
                  <a:pt x="986071" y="1274491"/>
                  <a:pt x="1016728" y="1189772"/>
                </a:cubicBezTo>
                <a:cubicBezTo>
                  <a:pt x="1053516" y="1098266"/>
                  <a:pt x="1135752" y="1026643"/>
                  <a:pt x="1293451" y="1098789"/>
                </a:cubicBezTo>
                <a:cubicBezTo>
                  <a:pt x="1500404" y="1268629"/>
                  <a:pt x="2162600" y="1406904"/>
                  <a:pt x="2571881" y="1166424"/>
                </a:cubicBezTo>
                <a:cubicBezTo>
                  <a:pt x="2683927" y="1084177"/>
                  <a:pt x="2912979" y="1019582"/>
                  <a:pt x="2972758" y="1164419"/>
                </a:cubicBezTo>
                <a:cubicBezTo>
                  <a:pt x="2987704" y="1212096"/>
                  <a:pt x="2993198" y="1252048"/>
                  <a:pt x="2989563" y="1286778"/>
                </a:cubicBezTo>
                <a:cubicBezTo>
                  <a:pt x="2978656" y="1390968"/>
                  <a:pt x="2885587" y="1448164"/>
                  <a:pt x="2719030" y="1525944"/>
                </a:cubicBezTo>
                <a:cubicBezTo>
                  <a:pt x="2451164" y="1630778"/>
                  <a:pt x="2225977" y="1673472"/>
                  <a:pt x="2027221" y="1676379"/>
                </a:cubicBezTo>
                <a:close/>
                <a:moveTo>
                  <a:pt x="2060359" y="2384240"/>
                </a:moveTo>
                <a:cubicBezTo>
                  <a:pt x="1394097" y="2387719"/>
                  <a:pt x="863452" y="2121053"/>
                  <a:pt x="679484" y="1997056"/>
                </a:cubicBezTo>
                <a:cubicBezTo>
                  <a:pt x="549375" y="1924911"/>
                  <a:pt x="425752" y="1821728"/>
                  <a:pt x="517720" y="1662586"/>
                </a:cubicBezTo>
                <a:cubicBezTo>
                  <a:pt x="651347" y="1537002"/>
                  <a:pt x="734391" y="1582761"/>
                  <a:pt x="863420" y="1678116"/>
                </a:cubicBezTo>
                <a:cubicBezTo>
                  <a:pt x="1176163" y="1799857"/>
                  <a:pt x="1865977" y="2417593"/>
                  <a:pt x="3208759" y="1655572"/>
                </a:cubicBezTo>
                <a:cubicBezTo>
                  <a:pt x="3361860" y="1547355"/>
                  <a:pt x="3480881" y="1600941"/>
                  <a:pt x="3531465" y="1705974"/>
                </a:cubicBezTo>
                <a:cubicBezTo>
                  <a:pt x="3544425" y="1734364"/>
                  <a:pt x="3549052" y="1761627"/>
                  <a:pt x="3546492" y="1787833"/>
                </a:cubicBezTo>
                <a:cubicBezTo>
                  <a:pt x="3538815" y="1866453"/>
                  <a:pt x="3466473" y="1935559"/>
                  <a:pt x="3360505" y="1997057"/>
                </a:cubicBezTo>
                <a:cubicBezTo>
                  <a:pt x="2908694" y="2282815"/>
                  <a:pt x="2460115" y="2382153"/>
                  <a:pt x="2060359" y="2384240"/>
                </a:cubicBezTo>
                <a:close/>
                <a:moveTo>
                  <a:pt x="2129199" y="3084855"/>
                </a:moveTo>
                <a:cubicBezTo>
                  <a:pt x="1410135" y="3099816"/>
                  <a:pt x="735083" y="2850306"/>
                  <a:pt x="192432" y="2495222"/>
                </a:cubicBezTo>
                <a:cubicBezTo>
                  <a:pt x="71522" y="2441114"/>
                  <a:pt x="-61299" y="2265791"/>
                  <a:pt x="30671" y="2133701"/>
                </a:cubicBezTo>
                <a:cubicBezTo>
                  <a:pt x="155100" y="2023149"/>
                  <a:pt x="311719" y="2106476"/>
                  <a:pt x="399360" y="2185301"/>
                </a:cubicBezTo>
                <a:cubicBezTo>
                  <a:pt x="586943" y="2302537"/>
                  <a:pt x="1960913" y="3339604"/>
                  <a:pt x="3688958" y="2131192"/>
                </a:cubicBezTo>
                <a:cubicBezTo>
                  <a:pt x="3828264" y="2013959"/>
                  <a:pt x="3956485" y="2090087"/>
                  <a:pt x="4011664" y="2172576"/>
                </a:cubicBezTo>
                <a:cubicBezTo>
                  <a:pt x="4027692" y="2203596"/>
                  <a:pt x="4033946" y="2234898"/>
                  <a:pt x="4032153" y="2265496"/>
                </a:cubicBezTo>
                <a:cubicBezTo>
                  <a:pt x="4026775" y="2357288"/>
                  <a:pt x="3948972" y="2442742"/>
                  <a:pt x="3845304" y="2495222"/>
                </a:cubicBezTo>
                <a:cubicBezTo>
                  <a:pt x="3274368" y="2901596"/>
                  <a:pt x="2688471" y="3073220"/>
                  <a:pt x="2129199" y="30848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48" name="Google Shape;348;p36"/>
          <p:cNvSpPr/>
          <p:nvPr/>
        </p:nvSpPr>
        <p:spPr>
          <a:xfrm>
            <a:off x="9289753" y="3150907"/>
            <a:ext cx="235512" cy="209276"/>
          </a:xfrm>
          <a:custGeom>
            <a:rect b="b" l="l" r="r" t="t"/>
            <a:pathLst>
              <a:path extrusionOk="0" h="3348424" w="3925206">
                <a:moveTo>
                  <a:pt x="3242112" y="2272794"/>
                </a:moveTo>
                <a:cubicBezTo>
                  <a:pt x="3115082" y="2260231"/>
                  <a:pt x="3000452" y="2364880"/>
                  <a:pt x="3016921" y="2497371"/>
                </a:cubicBezTo>
                <a:lnTo>
                  <a:pt x="3435974" y="2497371"/>
                </a:lnTo>
                <a:cubicBezTo>
                  <a:pt x="3428947" y="2380544"/>
                  <a:pt x="3369142" y="2285357"/>
                  <a:pt x="3242112" y="2272794"/>
                </a:cubicBezTo>
                <a:close/>
                <a:moveTo>
                  <a:pt x="3242112" y="1883779"/>
                </a:moveTo>
                <a:cubicBezTo>
                  <a:pt x="3733878" y="1896431"/>
                  <a:pt x="3893010" y="2355773"/>
                  <a:pt x="3900115" y="2477857"/>
                </a:cubicBezTo>
                <a:cubicBezTo>
                  <a:pt x="3907220" y="2599941"/>
                  <a:pt x="3904130" y="2640444"/>
                  <a:pt x="3906136" y="2721736"/>
                </a:cubicBezTo>
                <a:lnTo>
                  <a:pt x="3506761" y="2727198"/>
                </a:lnTo>
                <a:lnTo>
                  <a:pt x="3007675" y="2728631"/>
                </a:lnTo>
                <a:cubicBezTo>
                  <a:pt x="3027968" y="2911589"/>
                  <a:pt x="3137547" y="2975072"/>
                  <a:pt x="3265609" y="2975072"/>
                </a:cubicBezTo>
                <a:cubicBezTo>
                  <a:pt x="3395909" y="2975042"/>
                  <a:pt x="3396904" y="2940955"/>
                  <a:pt x="3566366" y="2846944"/>
                </a:cubicBezTo>
                <a:lnTo>
                  <a:pt x="3850889" y="3014883"/>
                </a:lnTo>
                <a:cubicBezTo>
                  <a:pt x="3733332" y="3178373"/>
                  <a:pt x="3564767" y="3345324"/>
                  <a:pt x="3242112" y="3348424"/>
                </a:cubicBezTo>
                <a:cubicBezTo>
                  <a:pt x="2888283" y="3337127"/>
                  <a:pt x="2509790" y="3020551"/>
                  <a:pt x="2509790" y="2616101"/>
                </a:cubicBezTo>
                <a:cubicBezTo>
                  <a:pt x="2509790" y="2211651"/>
                  <a:pt x="2750347" y="1871126"/>
                  <a:pt x="3242112" y="1883779"/>
                </a:cubicBezTo>
                <a:close/>
                <a:moveTo>
                  <a:pt x="2201538" y="1640945"/>
                </a:moveTo>
                <a:lnTo>
                  <a:pt x="2178041" y="2056288"/>
                </a:lnTo>
                <a:lnTo>
                  <a:pt x="2407579" y="2056288"/>
                </a:lnTo>
                <a:lnTo>
                  <a:pt x="2407579" y="2364634"/>
                </a:lnTo>
                <a:lnTo>
                  <a:pt x="2178041" y="2364634"/>
                </a:lnTo>
                <a:lnTo>
                  <a:pt x="2178041" y="2931754"/>
                </a:lnTo>
                <a:cubicBezTo>
                  <a:pt x="2185611" y="3070135"/>
                  <a:pt x="2295005" y="3075356"/>
                  <a:pt x="2459217" y="2994419"/>
                </a:cubicBezTo>
                <a:cubicBezTo>
                  <a:pt x="2443553" y="3099180"/>
                  <a:pt x="2451386" y="3180444"/>
                  <a:pt x="2412226" y="3308699"/>
                </a:cubicBezTo>
                <a:cubicBezTo>
                  <a:pt x="2239462" y="3345251"/>
                  <a:pt x="2176341" y="3350467"/>
                  <a:pt x="1964415" y="3347850"/>
                </a:cubicBezTo>
                <a:cubicBezTo>
                  <a:pt x="1849515" y="3347850"/>
                  <a:pt x="1756369" y="3254704"/>
                  <a:pt x="1756367" y="3139802"/>
                </a:cubicBezTo>
                <a:lnTo>
                  <a:pt x="1753727" y="3139802"/>
                </a:lnTo>
                <a:lnTo>
                  <a:pt x="1753727" y="2364634"/>
                </a:lnTo>
                <a:lnTo>
                  <a:pt x="1559627" y="2364634"/>
                </a:lnTo>
                <a:lnTo>
                  <a:pt x="1559627" y="2056288"/>
                </a:lnTo>
                <a:lnTo>
                  <a:pt x="1753727" y="2056288"/>
                </a:lnTo>
                <a:lnTo>
                  <a:pt x="1753727" y="1805414"/>
                </a:lnTo>
                <a:close/>
                <a:moveTo>
                  <a:pt x="0" y="1559869"/>
                </a:moveTo>
                <a:lnTo>
                  <a:pt x="870533" y="1559869"/>
                </a:lnTo>
                <a:lnTo>
                  <a:pt x="870533" y="1868216"/>
                </a:lnTo>
                <a:lnTo>
                  <a:pt x="700385" y="1868216"/>
                </a:lnTo>
                <a:lnTo>
                  <a:pt x="700385" y="3040078"/>
                </a:lnTo>
                <a:lnTo>
                  <a:pt x="1079673" y="3040078"/>
                </a:lnTo>
                <a:lnTo>
                  <a:pt x="1079673" y="2721691"/>
                </a:lnTo>
                <a:lnTo>
                  <a:pt x="1503649" y="2721691"/>
                </a:lnTo>
                <a:lnTo>
                  <a:pt x="1503649" y="3040078"/>
                </a:lnTo>
                <a:lnTo>
                  <a:pt x="1503649" y="3125297"/>
                </a:lnTo>
                <a:lnTo>
                  <a:pt x="1503649" y="3348424"/>
                </a:lnTo>
                <a:lnTo>
                  <a:pt x="2" y="3348424"/>
                </a:lnTo>
                <a:lnTo>
                  <a:pt x="2" y="3040078"/>
                </a:lnTo>
                <a:lnTo>
                  <a:pt x="160779" y="3040078"/>
                </a:lnTo>
                <a:lnTo>
                  <a:pt x="160779" y="1868216"/>
                </a:lnTo>
                <a:lnTo>
                  <a:pt x="0" y="1868216"/>
                </a:lnTo>
                <a:close/>
                <a:moveTo>
                  <a:pt x="2404792" y="1056835"/>
                </a:moveTo>
                <a:cubicBezTo>
                  <a:pt x="2653236" y="1053203"/>
                  <a:pt x="2846615" y="1132462"/>
                  <a:pt x="3041339" y="1217006"/>
                </a:cubicBezTo>
                <a:cubicBezTo>
                  <a:pt x="3177103" y="1292844"/>
                  <a:pt x="3185654" y="1358251"/>
                  <a:pt x="3162662" y="1421790"/>
                </a:cubicBezTo>
                <a:cubicBezTo>
                  <a:pt x="3135070" y="1490420"/>
                  <a:pt x="3073394" y="1544137"/>
                  <a:pt x="2955120" y="1490027"/>
                </a:cubicBezTo>
                <a:cubicBezTo>
                  <a:pt x="2799905" y="1362647"/>
                  <a:pt x="2303258" y="1258941"/>
                  <a:pt x="1996297" y="1439301"/>
                </a:cubicBezTo>
                <a:cubicBezTo>
                  <a:pt x="1912263" y="1500986"/>
                  <a:pt x="1740474" y="1549432"/>
                  <a:pt x="1695640" y="1440804"/>
                </a:cubicBezTo>
                <a:cubicBezTo>
                  <a:pt x="1684431" y="1405047"/>
                  <a:pt x="1680310" y="1375083"/>
                  <a:pt x="1683036" y="1349036"/>
                </a:cubicBezTo>
                <a:cubicBezTo>
                  <a:pt x="1691216" y="1270893"/>
                  <a:pt x="1761018" y="1227996"/>
                  <a:pt x="1885936" y="1169661"/>
                </a:cubicBezTo>
                <a:cubicBezTo>
                  <a:pt x="2086835" y="1091036"/>
                  <a:pt x="2255725" y="1059015"/>
                  <a:pt x="2404792" y="1056835"/>
                </a:cubicBezTo>
                <a:close/>
                <a:moveTo>
                  <a:pt x="2379939" y="525939"/>
                </a:moveTo>
                <a:cubicBezTo>
                  <a:pt x="2879635" y="523330"/>
                  <a:pt x="3277619" y="723329"/>
                  <a:pt x="3415595" y="816328"/>
                </a:cubicBezTo>
                <a:cubicBezTo>
                  <a:pt x="3513176" y="870436"/>
                  <a:pt x="3605894" y="947824"/>
                  <a:pt x="3536918" y="1067180"/>
                </a:cubicBezTo>
                <a:cubicBezTo>
                  <a:pt x="3436697" y="1161368"/>
                  <a:pt x="3374414" y="1127048"/>
                  <a:pt x="3277643" y="1055532"/>
                </a:cubicBezTo>
                <a:cubicBezTo>
                  <a:pt x="3043086" y="964227"/>
                  <a:pt x="2525726" y="500925"/>
                  <a:pt x="1518639" y="1072440"/>
                </a:cubicBezTo>
                <a:cubicBezTo>
                  <a:pt x="1403814" y="1153603"/>
                  <a:pt x="1314548" y="1113414"/>
                  <a:pt x="1276609" y="1034639"/>
                </a:cubicBezTo>
                <a:cubicBezTo>
                  <a:pt x="1266889" y="1013346"/>
                  <a:pt x="1263419" y="992899"/>
                  <a:pt x="1265339" y="973244"/>
                </a:cubicBezTo>
                <a:cubicBezTo>
                  <a:pt x="1271097" y="914280"/>
                  <a:pt x="1325354" y="862450"/>
                  <a:pt x="1404829" y="816327"/>
                </a:cubicBezTo>
                <a:cubicBezTo>
                  <a:pt x="1743688" y="602008"/>
                  <a:pt x="2080122" y="527504"/>
                  <a:pt x="2379939" y="525939"/>
                </a:cubicBezTo>
                <a:close/>
                <a:moveTo>
                  <a:pt x="2328309" y="478"/>
                </a:moveTo>
                <a:cubicBezTo>
                  <a:pt x="2867607" y="-10742"/>
                  <a:pt x="3373895" y="176390"/>
                  <a:pt x="3780883" y="442703"/>
                </a:cubicBezTo>
                <a:cubicBezTo>
                  <a:pt x="3871566" y="483284"/>
                  <a:pt x="3971181" y="614776"/>
                  <a:pt x="3902204" y="713843"/>
                </a:cubicBezTo>
                <a:cubicBezTo>
                  <a:pt x="3808883" y="796758"/>
                  <a:pt x="3691418" y="734262"/>
                  <a:pt x="3625688" y="675144"/>
                </a:cubicBezTo>
                <a:cubicBezTo>
                  <a:pt x="3485001" y="587217"/>
                  <a:pt x="2454523" y="-190583"/>
                  <a:pt x="1158490" y="715725"/>
                </a:cubicBezTo>
                <a:cubicBezTo>
                  <a:pt x="1054011" y="803650"/>
                  <a:pt x="957845" y="746554"/>
                  <a:pt x="916460" y="684687"/>
                </a:cubicBezTo>
                <a:cubicBezTo>
                  <a:pt x="904440" y="661422"/>
                  <a:pt x="899749" y="637946"/>
                  <a:pt x="901094" y="614998"/>
                </a:cubicBezTo>
                <a:cubicBezTo>
                  <a:pt x="905127" y="546153"/>
                  <a:pt x="963480" y="482063"/>
                  <a:pt x="1041231" y="442703"/>
                </a:cubicBezTo>
                <a:cubicBezTo>
                  <a:pt x="1469432" y="137923"/>
                  <a:pt x="1908855" y="9205"/>
                  <a:pt x="2328309" y="47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349" name="Google Shape;349;p36"/>
          <p:cNvSpPr/>
          <p:nvPr/>
        </p:nvSpPr>
        <p:spPr>
          <a:xfrm>
            <a:off x="10132509" y="5649808"/>
            <a:ext cx="554163" cy="268515"/>
          </a:xfrm>
          <a:custGeom>
            <a:rect b="b" l="l" r="r" t="t"/>
            <a:pathLst>
              <a:path extrusionOk="0" h="866179" w="1862733">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0" name="Google Shape;350;p36"/>
          <p:cNvSpPr txBox="1"/>
          <p:nvPr/>
        </p:nvSpPr>
        <p:spPr>
          <a:xfrm>
            <a:off x="887450" y="2466800"/>
            <a:ext cx="7796700" cy="3016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1600">
                <a:solidFill>
                  <a:schemeClr val="dk1"/>
                </a:solidFill>
              </a:rPr>
              <a:t>L'éclairage représente 19% de la consommation mondiale d'électricité. </a:t>
            </a:r>
            <a:endParaRPr b="1" sz="1600">
              <a:solidFill>
                <a:schemeClr val="dk1"/>
              </a:solidFill>
            </a:endParaRPr>
          </a:p>
          <a:p>
            <a:pPr indent="0" lvl="0" marL="0" rtl="0" algn="l">
              <a:lnSpc>
                <a:spcPct val="150000"/>
              </a:lnSpc>
              <a:spcBef>
                <a:spcPts val="0"/>
              </a:spcBef>
              <a:spcAft>
                <a:spcPts val="0"/>
              </a:spcAft>
              <a:buNone/>
            </a:pPr>
            <a:r>
              <a:rPr b="1" lang="en-US" sz="1600">
                <a:solidFill>
                  <a:schemeClr val="dk1"/>
                </a:solidFill>
              </a:rPr>
              <a:t>L’éclairage des rues représente entre 30% et 50% de la facture énergétique d’une ville . L'Europe à elle seule verse plus de 10 milliards d'euros par an pour alimenter ses lampadaires. </a:t>
            </a:r>
            <a:endParaRPr b="1" sz="1600">
              <a:solidFill>
                <a:schemeClr val="dk1"/>
              </a:solidFill>
            </a:endParaRPr>
          </a:p>
          <a:p>
            <a:pPr indent="0" lvl="0" marL="0" rtl="0" algn="l">
              <a:lnSpc>
                <a:spcPct val="150000"/>
              </a:lnSpc>
              <a:spcBef>
                <a:spcPts val="0"/>
              </a:spcBef>
              <a:spcAft>
                <a:spcPts val="0"/>
              </a:spcAft>
              <a:buNone/>
            </a:pPr>
            <a:r>
              <a:rPr b="1" lang="en-US" sz="1600">
                <a:solidFill>
                  <a:schemeClr val="dk1"/>
                </a:solidFill>
              </a:rPr>
              <a:t>Selon l'ONU, 68% de la population mondiale totale vivra en zone urbaine d'ici 2050. </a:t>
            </a:r>
            <a:endParaRPr b="1" sz="1600">
              <a:solidFill>
                <a:schemeClr val="dk1"/>
              </a:solidFill>
            </a:endParaRPr>
          </a:p>
          <a:p>
            <a:pPr indent="0" lvl="0" marL="0" rtl="0" algn="l">
              <a:lnSpc>
                <a:spcPct val="150000"/>
              </a:lnSpc>
              <a:spcBef>
                <a:spcPts val="0"/>
              </a:spcBef>
              <a:spcAft>
                <a:spcPts val="0"/>
              </a:spcAft>
              <a:buNone/>
            </a:pPr>
            <a:r>
              <a:rPr b="1" lang="en-US" sz="1600">
                <a:solidFill>
                  <a:schemeClr val="dk1"/>
                </a:solidFill>
              </a:rPr>
              <a:t>Cela exerce une pression énorme sur les ressources limitées de la ville. </a:t>
            </a:r>
            <a:endParaRPr b="1" sz="1600">
              <a:solidFill>
                <a:schemeClr val="dk1"/>
              </a:solidFill>
            </a:endParaRPr>
          </a:p>
          <a:p>
            <a:pPr indent="0" lvl="0" marL="0" rtl="0" algn="l">
              <a:lnSpc>
                <a:spcPct val="150000"/>
              </a:lnSpc>
              <a:spcBef>
                <a:spcPts val="0"/>
              </a:spcBef>
              <a:spcAft>
                <a:spcPts val="0"/>
              </a:spcAft>
              <a:buNone/>
            </a:pPr>
            <a:r>
              <a:t/>
            </a:r>
            <a:endParaRPr b="1" sz="1600">
              <a:solidFill>
                <a:schemeClr val="dk1"/>
              </a:solidFill>
            </a:endParaRPr>
          </a:p>
        </p:txBody>
      </p:sp>
      <p:grpSp>
        <p:nvGrpSpPr>
          <p:cNvPr id="351" name="Google Shape;351;p36"/>
          <p:cNvGrpSpPr/>
          <p:nvPr/>
        </p:nvGrpSpPr>
        <p:grpSpPr>
          <a:xfrm>
            <a:off x="9953594" y="1246904"/>
            <a:ext cx="1414225" cy="565322"/>
            <a:chOff x="6678061" y="5486733"/>
            <a:chExt cx="2143740" cy="935189"/>
          </a:xfrm>
        </p:grpSpPr>
        <p:grpSp>
          <p:nvGrpSpPr>
            <p:cNvPr id="352" name="Google Shape;352;p36"/>
            <p:cNvGrpSpPr/>
            <p:nvPr/>
          </p:nvGrpSpPr>
          <p:grpSpPr>
            <a:xfrm>
              <a:off x="7170914" y="5495642"/>
              <a:ext cx="819346" cy="906251"/>
              <a:chOff x="2744572" y="1831800"/>
              <a:chExt cx="2888072" cy="3194399"/>
            </a:xfrm>
          </p:grpSpPr>
          <p:sp>
            <p:nvSpPr>
              <p:cNvPr id="353" name="Google Shape;353;p36"/>
              <p:cNvSpPr/>
              <p:nvPr/>
            </p:nvSpPr>
            <p:spPr>
              <a:xfrm rot="-5400000">
                <a:off x="3320846" y="2413173"/>
                <a:ext cx="2038696" cy="2032068"/>
              </a:xfrm>
              <a:custGeom>
                <a:rect b="b" l="l" r="r" t="t"/>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354" name="Google Shape;354;p36"/>
              <p:cNvSpPr/>
              <p:nvPr/>
            </p:nvSpPr>
            <p:spPr>
              <a:xfrm>
                <a:off x="3254291" y="1831800"/>
                <a:ext cx="1028042" cy="525058"/>
              </a:xfrm>
              <a:custGeom>
                <a:rect b="b" l="l" r="r" t="t"/>
                <a:pathLst>
                  <a:path extrusionOk="0" h="525058" w="1028042">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5" name="Google Shape;355;p36"/>
              <p:cNvSpPr/>
              <p:nvPr/>
            </p:nvSpPr>
            <p:spPr>
              <a:xfrm>
                <a:off x="4401205" y="1831800"/>
                <a:ext cx="1028042" cy="525058"/>
              </a:xfrm>
              <a:custGeom>
                <a:rect b="b" l="l" r="r" t="t"/>
                <a:pathLst>
                  <a:path extrusionOk="0" h="525058" w="1028042">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6" name="Google Shape;356;p36"/>
              <p:cNvSpPr/>
              <p:nvPr/>
            </p:nvSpPr>
            <p:spPr>
              <a:xfrm>
                <a:off x="4401206" y="2138124"/>
                <a:ext cx="811439" cy="431864"/>
              </a:xfrm>
              <a:custGeom>
                <a:rect b="b" l="l" r="r" t="t"/>
                <a:pathLst>
                  <a:path extrusionOk="0" h="431864" w="811439">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7" name="Google Shape;357;p36"/>
              <p:cNvSpPr/>
              <p:nvPr/>
            </p:nvSpPr>
            <p:spPr>
              <a:xfrm>
                <a:off x="2744572" y="2341521"/>
                <a:ext cx="525057" cy="1028042"/>
              </a:xfrm>
              <a:custGeom>
                <a:rect b="b" l="l" r="r" t="t"/>
                <a:pathLst>
                  <a:path extrusionOk="0" h="1028042" w="525057">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8" name="Google Shape;358;p36"/>
              <p:cNvSpPr/>
              <p:nvPr/>
            </p:nvSpPr>
            <p:spPr>
              <a:xfrm>
                <a:off x="5200780" y="2558125"/>
                <a:ext cx="431864" cy="811438"/>
              </a:xfrm>
              <a:custGeom>
                <a:rect b="b" l="l" r="r" t="t"/>
                <a:pathLst>
                  <a:path extrusionOk="0" h="811438" w="431864">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9" name="Google Shape;359;p36"/>
              <p:cNvSpPr/>
              <p:nvPr/>
            </p:nvSpPr>
            <p:spPr>
              <a:xfrm>
                <a:off x="2744572" y="3488435"/>
                <a:ext cx="525057" cy="1028042"/>
              </a:xfrm>
              <a:custGeom>
                <a:rect b="b" l="l" r="r" t="t"/>
                <a:pathLst>
                  <a:path extrusionOk="0" h="1028042" w="525057">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0" name="Google Shape;360;p36"/>
              <p:cNvSpPr/>
              <p:nvPr/>
            </p:nvSpPr>
            <p:spPr>
              <a:xfrm>
                <a:off x="5200780" y="3488435"/>
                <a:ext cx="431864" cy="811438"/>
              </a:xfrm>
              <a:custGeom>
                <a:rect b="b" l="l" r="r" t="t"/>
                <a:pathLst>
                  <a:path extrusionOk="0" h="811438" w="431864">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1" name="Google Shape;361;p36"/>
              <p:cNvSpPr/>
              <p:nvPr/>
            </p:nvSpPr>
            <p:spPr>
              <a:xfrm>
                <a:off x="4401205" y="4288010"/>
                <a:ext cx="811438" cy="431864"/>
              </a:xfrm>
              <a:custGeom>
                <a:rect b="b" l="l" r="r" t="t"/>
                <a:pathLst>
                  <a:path extrusionOk="0" h="431864" w="811438">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2" name="Google Shape;362;p36"/>
              <p:cNvSpPr/>
              <p:nvPr/>
            </p:nvSpPr>
            <p:spPr>
              <a:xfrm>
                <a:off x="3470895" y="4288010"/>
                <a:ext cx="811438" cy="431864"/>
              </a:xfrm>
              <a:custGeom>
                <a:rect b="b" l="l" r="r" t="t"/>
                <a:pathLst>
                  <a:path extrusionOk="0" h="431864" w="811438">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3" name="Google Shape;363;p36"/>
              <p:cNvSpPr/>
              <p:nvPr/>
            </p:nvSpPr>
            <p:spPr>
              <a:xfrm>
                <a:off x="4401205" y="4501142"/>
                <a:ext cx="1028042" cy="525057"/>
              </a:xfrm>
              <a:custGeom>
                <a:rect b="b" l="l" r="r" t="t"/>
                <a:pathLst>
                  <a:path extrusionOk="0" h="525057" w="1028042">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4" name="Google Shape;364;p36"/>
              <p:cNvSpPr/>
              <p:nvPr/>
            </p:nvSpPr>
            <p:spPr>
              <a:xfrm>
                <a:off x="3254293" y="4501142"/>
                <a:ext cx="1028041" cy="525057"/>
              </a:xfrm>
              <a:custGeom>
                <a:rect b="b" l="l" r="r" t="t"/>
                <a:pathLst>
                  <a:path extrusionOk="0" h="525057" w="1028041">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365" name="Google Shape;365;p36"/>
            <p:cNvSpPr/>
            <p:nvPr/>
          </p:nvSpPr>
          <p:spPr>
            <a:xfrm>
              <a:off x="6678061" y="5486733"/>
              <a:ext cx="2143740" cy="935189"/>
            </a:xfrm>
            <a:custGeom>
              <a:rect b="b" l="l" r="r" t="t"/>
              <a:pathLst>
                <a:path extrusionOk="0" h="935189" w="2143740">
                  <a:moveTo>
                    <a:pt x="1501098" y="0"/>
                  </a:moveTo>
                  <a:lnTo>
                    <a:pt x="2143740" y="0"/>
                  </a:lnTo>
                  <a:lnTo>
                    <a:pt x="2143740" y="202795"/>
                  </a:lnTo>
                  <a:lnTo>
                    <a:pt x="1942315" y="202795"/>
                  </a:lnTo>
                  <a:lnTo>
                    <a:pt x="1942315" y="935189"/>
                  </a:lnTo>
                  <a:lnTo>
                    <a:pt x="1699097" y="935189"/>
                  </a:lnTo>
                  <a:lnTo>
                    <a:pt x="1699097" y="202795"/>
                  </a:lnTo>
                  <a:lnTo>
                    <a:pt x="1501098" y="202795"/>
                  </a:lnTo>
                  <a:close/>
                  <a:moveTo>
                    <a:pt x="0" y="0"/>
                  </a:moveTo>
                  <a:lnTo>
                    <a:pt x="243218" y="0"/>
                  </a:lnTo>
                  <a:lnTo>
                    <a:pt x="243218" y="935189"/>
                  </a:lnTo>
                  <a:lnTo>
                    <a:pt x="0" y="93518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66" name="Google Shape;366;p36"/>
          <p:cNvSpPr txBox="1"/>
          <p:nvPr/>
        </p:nvSpPr>
        <p:spPr>
          <a:xfrm>
            <a:off x="2082575" y="1033225"/>
            <a:ext cx="4875600" cy="8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400">
                <a:solidFill>
                  <a:srgbClr val="431D96"/>
                </a:solidFill>
              </a:rPr>
              <a:t>INTRODUCTION </a:t>
            </a:r>
            <a:endParaRPr b="1" sz="3400">
              <a:solidFill>
                <a:srgbClr val="431D9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37"/>
          <p:cNvPicPr preferRelativeResize="0"/>
          <p:nvPr/>
        </p:nvPicPr>
        <p:blipFill>
          <a:blip r:embed="rId3">
            <a:alphaModFix/>
          </a:blip>
          <a:stretch>
            <a:fillRect/>
          </a:stretch>
        </p:blipFill>
        <p:spPr>
          <a:xfrm>
            <a:off x="5633350" y="1314800"/>
            <a:ext cx="6123226" cy="4490351"/>
          </a:xfrm>
          <a:prstGeom prst="rect">
            <a:avLst/>
          </a:prstGeom>
          <a:noFill/>
          <a:ln>
            <a:noFill/>
          </a:ln>
        </p:spPr>
      </p:pic>
      <p:sp>
        <p:nvSpPr>
          <p:cNvPr id="373" name="Google Shape;373;p37"/>
          <p:cNvSpPr txBox="1"/>
          <p:nvPr/>
        </p:nvSpPr>
        <p:spPr>
          <a:xfrm>
            <a:off x="680425" y="421825"/>
            <a:ext cx="11021700" cy="592500"/>
          </a:xfrm>
          <a:prstGeom prst="rect">
            <a:avLst/>
          </a:prstGeom>
          <a:noFill/>
          <a:ln>
            <a:noFill/>
          </a:ln>
        </p:spPr>
        <p:txBody>
          <a:bodyPr anchorCtr="0" anchor="t" bIns="91425" lIns="91425" spcFirstLastPara="1" rIns="91425" wrap="square" tIns="91425">
            <a:spAutoFit/>
          </a:bodyPr>
          <a:lstStyle/>
          <a:p>
            <a:pPr indent="0" lvl="0" marL="0" rtl="0" algn="ctr">
              <a:lnSpc>
                <a:spcPct val="155660"/>
              </a:lnSpc>
              <a:spcBef>
                <a:spcPts val="0"/>
              </a:spcBef>
              <a:spcAft>
                <a:spcPts val="500"/>
              </a:spcAft>
              <a:buNone/>
            </a:pPr>
            <a:r>
              <a:rPr lang="en-US" sz="2650">
                <a:solidFill>
                  <a:srgbClr val="04688C"/>
                </a:solidFill>
                <a:highlight>
                  <a:srgbClr val="FFFFFF"/>
                </a:highlight>
              </a:rPr>
              <a:t>L'éclairage public intelligent renforce les villes intelligentes</a:t>
            </a:r>
            <a:endParaRPr sz="2650">
              <a:solidFill>
                <a:srgbClr val="04688C"/>
              </a:solidFill>
              <a:highlight>
                <a:srgbClr val="FFFFFF"/>
              </a:highlight>
            </a:endParaRPr>
          </a:p>
        </p:txBody>
      </p:sp>
      <p:sp>
        <p:nvSpPr>
          <p:cNvPr id="374" name="Google Shape;374;p37"/>
          <p:cNvSpPr txBox="1"/>
          <p:nvPr/>
        </p:nvSpPr>
        <p:spPr>
          <a:xfrm>
            <a:off x="224050" y="1433850"/>
            <a:ext cx="5409300" cy="4371300"/>
          </a:xfrm>
          <a:prstGeom prst="rect">
            <a:avLst/>
          </a:prstGeom>
          <a:noFill/>
          <a:ln>
            <a:noFill/>
          </a:ln>
        </p:spPr>
        <p:txBody>
          <a:bodyPr anchorCtr="0" anchor="t" bIns="91425" lIns="91425" spcFirstLastPara="1" rIns="91425" wrap="square" tIns="91425">
            <a:spAutoFit/>
          </a:bodyPr>
          <a:lstStyle/>
          <a:p>
            <a:pPr indent="-228600" lvl="0" marL="457200" rtl="0" algn="just">
              <a:lnSpc>
                <a:spcPct val="200000"/>
              </a:lnSpc>
              <a:spcBef>
                <a:spcPts val="0"/>
              </a:spcBef>
              <a:spcAft>
                <a:spcPts val="0"/>
              </a:spcAft>
              <a:buClr>
                <a:schemeClr val="dk1"/>
              </a:buClr>
              <a:buSzPts val="1600"/>
              <a:buNone/>
            </a:pPr>
            <a:r>
              <a:rPr lang="en-US" sz="1600">
                <a:solidFill>
                  <a:schemeClr val="dk1"/>
                </a:solidFill>
                <a:highlight>
                  <a:srgbClr val="FFFFFF"/>
                </a:highlight>
              </a:rPr>
              <a:t>-</a:t>
            </a:r>
            <a:r>
              <a:rPr lang="en-US" sz="1600">
                <a:solidFill>
                  <a:schemeClr val="dk1"/>
                </a:solidFill>
                <a:highlight>
                  <a:srgbClr val="FFFFFF"/>
                </a:highlight>
              </a:rPr>
              <a:t>Faites fonctionner l'éclairage de la ville de manière centralisée</a:t>
            </a:r>
            <a:endParaRPr sz="1600">
              <a:solidFill>
                <a:schemeClr val="dk1"/>
              </a:solidFill>
              <a:highlight>
                <a:srgbClr val="FFFFFF"/>
              </a:highlight>
            </a:endParaRPr>
          </a:p>
          <a:p>
            <a:pPr indent="-228600" lvl="0" marL="457200" rtl="0" algn="just">
              <a:lnSpc>
                <a:spcPct val="200000"/>
              </a:lnSpc>
              <a:spcBef>
                <a:spcPts val="0"/>
              </a:spcBef>
              <a:spcAft>
                <a:spcPts val="0"/>
              </a:spcAft>
              <a:buClr>
                <a:schemeClr val="dk1"/>
              </a:buClr>
              <a:buSzPts val="1600"/>
              <a:buNone/>
            </a:pPr>
            <a:r>
              <a:rPr lang="en-US" sz="1600">
                <a:solidFill>
                  <a:schemeClr val="dk1"/>
                </a:solidFill>
                <a:highlight>
                  <a:srgbClr val="FFFFFF"/>
                </a:highlight>
              </a:rPr>
              <a:t>-Économie d'énergie</a:t>
            </a:r>
            <a:endParaRPr sz="1600">
              <a:solidFill>
                <a:schemeClr val="dk1"/>
              </a:solidFill>
              <a:highlight>
                <a:srgbClr val="FFFFFF"/>
              </a:highlight>
            </a:endParaRPr>
          </a:p>
          <a:p>
            <a:pPr indent="-228600" lvl="0" marL="457200" rtl="0" algn="just">
              <a:lnSpc>
                <a:spcPct val="200000"/>
              </a:lnSpc>
              <a:spcBef>
                <a:spcPts val="0"/>
              </a:spcBef>
              <a:spcAft>
                <a:spcPts val="0"/>
              </a:spcAft>
              <a:buClr>
                <a:schemeClr val="dk1"/>
              </a:buClr>
              <a:buSzPts val="1600"/>
              <a:buNone/>
            </a:pPr>
            <a:r>
              <a:rPr lang="en-US" sz="1600">
                <a:solidFill>
                  <a:schemeClr val="dk1"/>
                </a:solidFill>
                <a:highlight>
                  <a:srgbClr val="FFFFFF"/>
                </a:highlight>
              </a:rPr>
              <a:t>-Réduisez les coûts d'exploitation et de maintenance</a:t>
            </a:r>
            <a:endParaRPr sz="1600">
              <a:solidFill>
                <a:schemeClr val="dk1"/>
              </a:solidFill>
              <a:highlight>
                <a:srgbClr val="FFFFFF"/>
              </a:highlight>
            </a:endParaRPr>
          </a:p>
          <a:p>
            <a:pPr indent="-228600" lvl="0" marL="457200" rtl="0" algn="just">
              <a:lnSpc>
                <a:spcPct val="200000"/>
              </a:lnSpc>
              <a:spcBef>
                <a:spcPts val="0"/>
              </a:spcBef>
              <a:spcAft>
                <a:spcPts val="0"/>
              </a:spcAft>
              <a:buClr>
                <a:schemeClr val="dk1"/>
              </a:buClr>
              <a:buSzPts val="1600"/>
              <a:buNone/>
            </a:pPr>
            <a:r>
              <a:rPr lang="en-US" sz="1600">
                <a:solidFill>
                  <a:schemeClr val="dk1"/>
                </a:solidFill>
                <a:highlight>
                  <a:srgbClr val="FFFFFF"/>
                </a:highlight>
              </a:rPr>
              <a:t>-Minimiser les émissions de CO2</a:t>
            </a:r>
            <a:endParaRPr sz="1600">
              <a:solidFill>
                <a:schemeClr val="dk1"/>
              </a:solidFill>
              <a:highlight>
                <a:srgbClr val="FFFFFF"/>
              </a:highlight>
            </a:endParaRPr>
          </a:p>
          <a:p>
            <a:pPr indent="-228600" lvl="0" marL="457200" rtl="0" algn="just">
              <a:lnSpc>
                <a:spcPct val="200000"/>
              </a:lnSpc>
              <a:spcBef>
                <a:spcPts val="0"/>
              </a:spcBef>
              <a:spcAft>
                <a:spcPts val="0"/>
              </a:spcAft>
              <a:buClr>
                <a:schemeClr val="dk1"/>
              </a:buClr>
              <a:buSzPts val="1600"/>
              <a:buNone/>
            </a:pPr>
            <a:r>
              <a:rPr lang="en-US" sz="1600">
                <a:solidFill>
                  <a:schemeClr val="dk1"/>
                </a:solidFill>
                <a:highlight>
                  <a:srgbClr val="FFFFFF"/>
                </a:highlight>
              </a:rPr>
              <a:t>-Moins de pollution lumineuse</a:t>
            </a:r>
            <a:endParaRPr sz="1600">
              <a:solidFill>
                <a:schemeClr val="dk1"/>
              </a:solidFill>
              <a:highlight>
                <a:srgbClr val="FFFFFF"/>
              </a:highlight>
            </a:endParaRPr>
          </a:p>
          <a:p>
            <a:pPr indent="-228600" lvl="0" marL="457200" rtl="0" algn="just">
              <a:lnSpc>
                <a:spcPct val="200000"/>
              </a:lnSpc>
              <a:spcBef>
                <a:spcPts val="0"/>
              </a:spcBef>
              <a:spcAft>
                <a:spcPts val="0"/>
              </a:spcAft>
              <a:buClr>
                <a:schemeClr val="dk1"/>
              </a:buClr>
              <a:buSzPts val="1600"/>
              <a:buNone/>
            </a:pPr>
            <a:r>
              <a:rPr lang="en-US" sz="1600">
                <a:solidFill>
                  <a:schemeClr val="dk1"/>
                </a:solidFill>
                <a:highlight>
                  <a:srgbClr val="FFFFFF"/>
                </a:highlight>
              </a:rPr>
              <a:t>-Maximiser la sécurité et la satisfaction du public</a:t>
            </a:r>
            <a:endParaRPr sz="1600">
              <a:solidFill>
                <a:schemeClr val="dk1"/>
              </a:solidFill>
              <a:highlight>
                <a:srgbClr val="FFFFFF"/>
              </a:highlight>
            </a:endParaRPr>
          </a:p>
          <a:p>
            <a:pPr indent="-228600" lvl="0" marL="457200" rtl="0" algn="just">
              <a:lnSpc>
                <a:spcPct val="200000"/>
              </a:lnSpc>
              <a:spcBef>
                <a:spcPts val="0"/>
              </a:spcBef>
              <a:spcAft>
                <a:spcPts val="0"/>
              </a:spcAft>
              <a:buClr>
                <a:schemeClr val="dk1"/>
              </a:buClr>
              <a:buSzPts val="1600"/>
              <a:buNone/>
            </a:pPr>
            <a:r>
              <a:rPr lang="en-US" sz="1600">
                <a:solidFill>
                  <a:schemeClr val="dk1"/>
                </a:solidFill>
                <a:highlight>
                  <a:srgbClr val="FFFFFF"/>
                </a:highlight>
              </a:rPr>
              <a:t>-Créez un environnement habitable</a:t>
            </a:r>
            <a:endParaRPr sz="1600">
              <a:solidFill>
                <a:schemeClr val="dk1"/>
              </a:solidFill>
              <a:highlight>
                <a:srgbClr val="FFFFFF"/>
              </a:highlight>
            </a:endParaRPr>
          </a:p>
          <a:p>
            <a:pPr indent="-228600" lvl="0" marL="457200" rtl="0" algn="just">
              <a:lnSpc>
                <a:spcPct val="200000"/>
              </a:lnSpc>
              <a:spcBef>
                <a:spcPts val="0"/>
              </a:spcBef>
              <a:spcAft>
                <a:spcPts val="0"/>
              </a:spcAft>
              <a:buClr>
                <a:schemeClr val="dk1"/>
              </a:buClr>
              <a:buSzPts val="1600"/>
              <a:buNone/>
            </a:pPr>
            <a:r>
              <a:rPr lang="en-US" sz="1600">
                <a:solidFill>
                  <a:schemeClr val="dk1"/>
                </a:solidFill>
                <a:highlight>
                  <a:srgbClr val="FFFFFF"/>
                </a:highlight>
              </a:rPr>
              <a:t>-Construire les fondations d'une ville intelligente</a:t>
            </a:r>
            <a:endParaRPr sz="1600">
              <a:solidFill>
                <a:schemeClr val="dk1"/>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8"/>
          <p:cNvSpPr/>
          <p:nvPr>
            <p:ph idx="2" type="pic"/>
          </p:nvPr>
        </p:nvSpPr>
        <p:spPr>
          <a:xfrm>
            <a:off x="5847486" y="342900"/>
            <a:ext cx="5926500" cy="6172200"/>
          </a:xfrm>
          <a:prstGeom prst="rect">
            <a:avLst/>
          </a:prstGeom>
        </p:spPr>
      </p:sp>
      <p:pic>
        <p:nvPicPr>
          <p:cNvPr id="381" name="Google Shape;381;p38"/>
          <p:cNvPicPr preferRelativeResize="0"/>
          <p:nvPr/>
        </p:nvPicPr>
        <p:blipFill>
          <a:blip r:embed="rId3">
            <a:alphaModFix/>
          </a:blip>
          <a:stretch>
            <a:fillRect/>
          </a:stretch>
        </p:blipFill>
        <p:spPr>
          <a:xfrm>
            <a:off x="5847475" y="342900"/>
            <a:ext cx="5926500" cy="6172200"/>
          </a:xfrm>
          <a:prstGeom prst="rect">
            <a:avLst/>
          </a:prstGeom>
          <a:noFill/>
          <a:ln>
            <a:noFill/>
          </a:ln>
        </p:spPr>
      </p:pic>
      <p:sp>
        <p:nvSpPr>
          <p:cNvPr id="382" name="Google Shape;382;p38"/>
          <p:cNvSpPr txBox="1"/>
          <p:nvPr/>
        </p:nvSpPr>
        <p:spPr>
          <a:xfrm>
            <a:off x="931525" y="342900"/>
            <a:ext cx="45750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latin typeface="Times New Roman"/>
                <a:ea typeface="Times New Roman"/>
                <a:cs typeface="Times New Roman"/>
                <a:sym typeface="Times New Roman"/>
              </a:rPr>
              <a:t>L</a:t>
            </a:r>
            <a:r>
              <a:rPr b="1" lang="en-US" sz="3100">
                <a:latin typeface="Times New Roman"/>
                <a:ea typeface="Times New Roman"/>
                <a:cs typeface="Times New Roman"/>
                <a:sym typeface="Times New Roman"/>
              </a:rPr>
              <a:t>'éclairage intelligent</a:t>
            </a:r>
            <a:endParaRPr b="1" sz="3100">
              <a:latin typeface="Times New Roman"/>
              <a:ea typeface="Times New Roman"/>
              <a:cs typeface="Times New Roman"/>
              <a:sym typeface="Times New Roman"/>
            </a:endParaRPr>
          </a:p>
        </p:txBody>
      </p:sp>
      <p:sp>
        <p:nvSpPr>
          <p:cNvPr id="383" name="Google Shape;383;p38"/>
          <p:cNvSpPr txBox="1"/>
          <p:nvPr/>
        </p:nvSpPr>
        <p:spPr>
          <a:xfrm>
            <a:off x="736525" y="1577200"/>
            <a:ext cx="4770000" cy="1323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US" sz="1850">
                <a:solidFill>
                  <a:schemeClr val="dk1"/>
                </a:solidFill>
                <a:highlight>
                  <a:srgbClr val="F7F7F7"/>
                </a:highlight>
                <a:latin typeface="Roboto"/>
                <a:ea typeface="Roboto"/>
                <a:cs typeface="Roboto"/>
                <a:sym typeface="Roboto"/>
              </a:rPr>
              <a:t>L</a:t>
            </a:r>
            <a:r>
              <a:rPr lang="en-US" sz="1850">
                <a:solidFill>
                  <a:schemeClr val="dk1"/>
                </a:solidFill>
                <a:highlight>
                  <a:srgbClr val="F7F7F7"/>
                </a:highlight>
                <a:latin typeface="Roboto"/>
                <a:ea typeface="Roboto"/>
                <a:cs typeface="Roboto"/>
                <a:sym typeface="Roboto"/>
              </a:rPr>
              <a:t>es lampadaires intelligents offrent de nombreux avantages dans le contexte des villes intelligentes.</a:t>
            </a:r>
            <a:endParaRPr sz="1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9"/>
          <p:cNvSpPr txBox="1"/>
          <p:nvPr/>
        </p:nvSpPr>
        <p:spPr>
          <a:xfrm>
            <a:off x="578450" y="467050"/>
            <a:ext cx="6912300" cy="5418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000"/>
              <a:t>Titre du projet </a:t>
            </a:r>
            <a:r>
              <a:rPr lang="en-US" sz="2000"/>
              <a:t>: Mise en place de 30 000 réverbères intelligents dans la ville de Dortmund</a:t>
            </a:r>
            <a:endParaRPr sz="2000"/>
          </a:p>
          <a:p>
            <a:pPr indent="0" lvl="0" marL="0" rtl="0" algn="just">
              <a:spcBef>
                <a:spcPts val="0"/>
              </a:spcBef>
              <a:spcAft>
                <a:spcPts val="0"/>
              </a:spcAft>
              <a:buNone/>
            </a:pPr>
            <a:r>
              <a:t/>
            </a:r>
            <a:endParaRPr sz="2000"/>
          </a:p>
          <a:p>
            <a:pPr indent="0" lvl="0" marL="0" rtl="0" algn="just">
              <a:spcBef>
                <a:spcPts val="0"/>
              </a:spcBef>
              <a:spcAft>
                <a:spcPts val="0"/>
              </a:spcAft>
              <a:buNone/>
            </a:pPr>
            <a:r>
              <a:rPr b="1" lang="en-US" sz="2000"/>
              <a:t>Acteurs du projet</a:t>
            </a:r>
            <a:r>
              <a:rPr lang="en-US" sz="2000"/>
              <a:t> :</a:t>
            </a:r>
            <a:endParaRPr sz="2000"/>
          </a:p>
          <a:p>
            <a:pPr indent="0" lvl="0" marL="0" rtl="0" algn="just">
              <a:spcBef>
                <a:spcPts val="0"/>
              </a:spcBef>
              <a:spcAft>
                <a:spcPts val="0"/>
              </a:spcAft>
              <a:buNone/>
            </a:pPr>
            <a:r>
              <a:rPr lang="en-US" sz="2000"/>
              <a:t>- Tvilight : Système de gestion intelligente de l'éclairage (LMS)</a:t>
            </a:r>
            <a:endParaRPr sz="2000"/>
          </a:p>
          <a:p>
            <a:pPr indent="0" lvl="0" marL="0" rtl="0" algn="just">
              <a:spcBef>
                <a:spcPts val="0"/>
              </a:spcBef>
              <a:spcAft>
                <a:spcPts val="0"/>
              </a:spcAft>
              <a:buNone/>
            </a:pPr>
            <a:r>
              <a:rPr lang="en-US" sz="2000"/>
              <a:t>- Trilux : Fournisseur des lampadaires LED</a:t>
            </a:r>
            <a:endParaRPr sz="2000"/>
          </a:p>
          <a:p>
            <a:pPr indent="0" lvl="0" marL="0" rtl="0" algn="just">
              <a:spcBef>
                <a:spcPts val="0"/>
              </a:spcBef>
              <a:spcAft>
                <a:spcPts val="0"/>
              </a:spcAft>
              <a:buNone/>
            </a:pPr>
            <a:r>
              <a:rPr lang="en-US" sz="2000"/>
              <a:t>- DEW21 : Responsable de la gestion du projet</a:t>
            </a:r>
            <a:endParaRPr sz="2000"/>
          </a:p>
          <a:p>
            <a:pPr indent="0" lvl="0" marL="0" rtl="0" algn="just">
              <a:spcBef>
                <a:spcPts val="0"/>
              </a:spcBef>
              <a:spcAft>
                <a:spcPts val="0"/>
              </a:spcAft>
              <a:buNone/>
            </a:pPr>
            <a:r>
              <a:rPr lang="en-US" sz="2000"/>
              <a:t>- SPIE SAG : Responsable de l'exploitation et de l'installation</a:t>
            </a:r>
            <a:endParaRPr sz="2000"/>
          </a:p>
          <a:p>
            <a:pPr indent="0" lvl="0" marL="0" rtl="0" algn="just">
              <a:spcBef>
                <a:spcPts val="0"/>
              </a:spcBef>
              <a:spcAft>
                <a:spcPts val="0"/>
              </a:spcAft>
              <a:buNone/>
            </a:pPr>
            <a:r>
              <a:t/>
            </a:r>
            <a:endParaRPr sz="2000"/>
          </a:p>
          <a:p>
            <a:pPr indent="0" lvl="0" marL="0" rtl="0" algn="just">
              <a:spcBef>
                <a:spcPts val="0"/>
              </a:spcBef>
              <a:spcAft>
                <a:spcPts val="0"/>
              </a:spcAft>
              <a:buNone/>
            </a:pPr>
            <a:r>
              <a:rPr b="1" lang="en-US" sz="2000"/>
              <a:t>Date de réalisation</a:t>
            </a:r>
            <a:r>
              <a:rPr lang="en-US" sz="2000"/>
              <a:t> : Les 30 000 lampadaires intelligents étaient déjà installés et opérationnels en septembre 2023.</a:t>
            </a:r>
            <a:endParaRPr sz="2000"/>
          </a:p>
          <a:p>
            <a:pPr indent="0" lvl="0" marL="0" rtl="0" algn="just">
              <a:spcBef>
                <a:spcPts val="0"/>
              </a:spcBef>
              <a:spcAft>
                <a:spcPts val="0"/>
              </a:spcAft>
              <a:buNone/>
            </a:pPr>
            <a:r>
              <a:t/>
            </a:r>
            <a:endParaRPr sz="2000"/>
          </a:p>
          <a:p>
            <a:pPr indent="0" lvl="0" marL="0" rtl="0" algn="just">
              <a:spcBef>
                <a:spcPts val="0"/>
              </a:spcBef>
              <a:spcAft>
                <a:spcPts val="0"/>
              </a:spcAft>
              <a:buNone/>
            </a:pPr>
            <a:r>
              <a:rPr b="1" lang="en-US" sz="2000"/>
              <a:t>Budget </a:t>
            </a:r>
            <a:r>
              <a:rPr lang="en-US" sz="2000"/>
              <a:t>: Le budget total du projet n'est pas précisé.</a:t>
            </a:r>
            <a:endParaRPr sz="2000"/>
          </a:p>
          <a:p>
            <a:pPr indent="0" lvl="0" marL="0" rtl="0" algn="just">
              <a:spcBef>
                <a:spcPts val="0"/>
              </a:spcBef>
              <a:spcAft>
                <a:spcPts val="0"/>
              </a:spcAft>
              <a:buNone/>
            </a:pPr>
            <a:r>
              <a:t/>
            </a:r>
            <a:endParaRPr sz="2000"/>
          </a:p>
          <a:p>
            <a:pPr indent="0" lvl="0" marL="0" rtl="0" algn="just">
              <a:spcBef>
                <a:spcPts val="0"/>
              </a:spcBef>
              <a:spcAft>
                <a:spcPts val="0"/>
              </a:spcAft>
              <a:buNone/>
            </a:pPr>
            <a:r>
              <a:t/>
            </a:r>
            <a:endParaRPr sz="2000"/>
          </a:p>
        </p:txBody>
      </p:sp>
      <p:pic>
        <p:nvPicPr>
          <p:cNvPr id="390" name="Google Shape;390;p39"/>
          <p:cNvPicPr preferRelativeResize="0"/>
          <p:nvPr/>
        </p:nvPicPr>
        <p:blipFill>
          <a:blip r:embed="rId3">
            <a:alphaModFix/>
          </a:blip>
          <a:stretch>
            <a:fillRect/>
          </a:stretch>
        </p:blipFill>
        <p:spPr>
          <a:xfrm>
            <a:off x="578442" y="5681825"/>
            <a:ext cx="3139665" cy="658625"/>
          </a:xfrm>
          <a:prstGeom prst="rect">
            <a:avLst/>
          </a:prstGeom>
          <a:noFill/>
          <a:ln>
            <a:noFill/>
          </a:ln>
        </p:spPr>
      </p:pic>
      <p:pic>
        <p:nvPicPr>
          <p:cNvPr id="391" name="Google Shape;391;p39"/>
          <p:cNvPicPr preferRelativeResize="0"/>
          <p:nvPr/>
        </p:nvPicPr>
        <p:blipFill>
          <a:blip r:embed="rId4">
            <a:alphaModFix/>
          </a:blip>
          <a:stretch>
            <a:fillRect/>
          </a:stretch>
        </p:blipFill>
        <p:spPr>
          <a:xfrm>
            <a:off x="3971425" y="5518353"/>
            <a:ext cx="1892100" cy="1059575"/>
          </a:xfrm>
          <a:prstGeom prst="rect">
            <a:avLst/>
          </a:prstGeom>
          <a:noFill/>
          <a:ln>
            <a:noFill/>
          </a:ln>
        </p:spPr>
      </p:pic>
      <p:pic>
        <p:nvPicPr>
          <p:cNvPr id="392" name="Google Shape;392;p39"/>
          <p:cNvPicPr preferRelativeResize="0"/>
          <p:nvPr/>
        </p:nvPicPr>
        <p:blipFill>
          <a:blip r:embed="rId5">
            <a:alphaModFix/>
          </a:blip>
          <a:stretch>
            <a:fillRect/>
          </a:stretch>
        </p:blipFill>
        <p:spPr>
          <a:xfrm>
            <a:off x="6554500" y="5644825"/>
            <a:ext cx="2552050" cy="732625"/>
          </a:xfrm>
          <a:prstGeom prst="rect">
            <a:avLst/>
          </a:prstGeom>
          <a:noFill/>
          <a:ln>
            <a:noFill/>
          </a:ln>
        </p:spPr>
      </p:pic>
      <p:pic>
        <p:nvPicPr>
          <p:cNvPr id="393" name="Google Shape;393;p39"/>
          <p:cNvPicPr preferRelativeResize="0"/>
          <p:nvPr/>
        </p:nvPicPr>
        <p:blipFill>
          <a:blip r:embed="rId6">
            <a:alphaModFix/>
          </a:blip>
          <a:stretch>
            <a:fillRect/>
          </a:stretch>
        </p:blipFill>
        <p:spPr>
          <a:xfrm>
            <a:off x="9587650" y="5481350"/>
            <a:ext cx="2119150" cy="1059575"/>
          </a:xfrm>
          <a:prstGeom prst="rect">
            <a:avLst/>
          </a:prstGeom>
          <a:noFill/>
          <a:ln>
            <a:noFill/>
          </a:ln>
        </p:spPr>
      </p:pic>
      <p:pic>
        <p:nvPicPr>
          <p:cNvPr id="394" name="Google Shape;394;p39"/>
          <p:cNvPicPr preferRelativeResize="0"/>
          <p:nvPr/>
        </p:nvPicPr>
        <p:blipFill>
          <a:blip r:embed="rId7">
            <a:alphaModFix/>
          </a:blip>
          <a:stretch>
            <a:fillRect/>
          </a:stretch>
        </p:blipFill>
        <p:spPr>
          <a:xfrm>
            <a:off x="7636025" y="678050"/>
            <a:ext cx="4144726" cy="4500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0"/>
          <p:cNvSpPr txBox="1"/>
          <p:nvPr/>
        </p:nvSpPr>
        <p:spPr>
          <a:xfrm>
            <a:off x="2155500" y="704550"/>
            <a:ext cx="7881000" cy="605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800">
                <a:solidFill>
                  <a:schemeClr val="dk1"/>
                </a:solidFill>
              </a:rPr>
              <a:t>Principe de fonctionnement :</a:t>
            </a:r>
            <a:endParaRPr b="1" sz="1800">
              <a:solidFill>
                <a:schemeClr val="dk1"/>
              </a:solidFill>
            </a:endParaRPr>
          </a:p>
          <a:p>
            <a:pPr indent="0" lvl="0" marL="0" rtl="0" algn="just">
              <a:spcBef>
                <a:spcPts val="0"/>
              </a:spcBef>
              <a:spcAft>
                <a:spcPts val="0"/>
              </a:spcAft>
              <a:buNone/>
            </a:pPr>
            <a:r>
              <a:rPr lang="en-US" sz="1800">
                <a:solidFill>
                  <a:schemeClr val="dk1"/>
                </a:solidFill>
              </a:rPr>
              <a:t>- Les lampadaires traditionnels de Dortmund ont été remplacés par des lampadaires LED ultramodernes équipés d'une commande d'éclairage intelligente.</a:t>
            </a:r>
            <a:endParaRPr sz="1800">
              <a:solidFill>
                <a:schemeClr val="dk1"/>
              </a:solidFill>
            </a:endParaRPr>
          </a:p>
          <a:p>
            <a:pPr indent="0" lvl="0" marL="0" rtl="0" algn="just">
              <a:spcBef>
                <a:spcPts val="0"/>
              </a:spcBef>
              <a:spcAft>
                <a:spcPts val="0"/>
              </a:spcAft>
              <a:buNone/>
            </a:pPr>
            <a:r>
              <a:rPr lang="en-US" sz="1800">
                <a:solidFill>
                  <a:schemeClr val="dk1"/>
                </a:solidFill>
              </a:rPr>
              <a:t>- Chaque lampadaire est équipé d'un contrôleur d'éclairage public sans fil intelligent (OLC) et est connecté au système de gestion d'éclairage CityManager de Tvilight.</a:t>
            </a:r>
            <a:endParaRPr sz="1800">
              <a:solidFill>
                <a:schemeClr val="dk1"/>
              </a:solidFill>
            </a:endParaRPr>
          </a:p>
          <a:p>
            <a:pPr indent="0" lvl="0" marL="0" rtl="0" algn="just">
              <a:spcBef>
                <a:spcPts val="0"/>
              </a:spcBef>
              <a:spcAft>
                <a:spcPts val="0"/>
              </a:spcAft>
              <a:buNone/>
            </a:pPr>
            <a:r>
              <a:rPr lang="en-US" sz="1800">
                <a:solidFill>
                  <a:schemeClr val="dk1"/>
                </a:solidFill>
              </a:rPr>
              <a:t>- Le système permet aux exploitants de surveiller, gérer et contrôler à distance toute l'infrastructure d'éclairage public.</a:t>
            </a:r>
            <a:endParaRPr sz="1800">
              <a:solidFill>
                <a:schemeClr val="dk1"/>
              </a:solidFill>
            </a:endParaRPr>
          </a:p>
          <a:p>
            <a:pPr indent="0" lvl="0" marL="0" rtl="0" algn="just">
              <a:spcBef>
                <a:spcPts val="0"/>
              </a:spcBef>
              <a:spcAft>
                <a:spcPts val="0"/>
              </a:spcAft>
              <a:buNone/>
            </a:pPr>
            <a:r>
              <a:rPr lang="en-US" sz="1800">
                <a:solidFill>
                  <a:schemeClr val="dk1"/>
                </a:solidFill>
              </a:rPr>
              <a:t>- Les lampadaires peuvent être allumés, éteints, gradés et contrôlés individuellement selon les besoins spécifiques de chaque emplacement.</a:t>
            </a:r>
            <a:endParaRPr sz="1800">
              <a:solidFill>
                <a:schemeClr val="dk1"/>
              </a:solidFill>
            </a:endParaRPr>
          </a:p>
          <a:p>
            <a:pPr indent="0" lvl="0" marL="0" rtl="0" algn="just">
              <a:spcBef>
                <a:spcPts val="0"/>
              </a:spcBef>
              <a:spcAft>
                <a:spcPts val="0"/>
              </a:spcAft>
              <a:buNone/>
            </a:pPr>
            <a:r>
              <a:rPr lang="en-US" sz="1800">
                <a:solidFill>
                  <a:schemeClr val="dk1"/>
                </a:solidFill>
              </a:rPr>
              <a:t>- Le système offre une surveillance en temps réel de l'état des lampes, des pannes, de la consommation d'énergie, et envoie des alertes automatiques en cas de problème.</a:t>
            </a:r>
            <a:endParaRPr sz="1800">
              <a:solidFill>
                <a:schemeClr val="dk1"/>
              </a:solidFill>
            </a:endParaRPr>
          </a:p>
          <a:p>
            <a:pPr indent="0" lvl="0" marL="0" rtl="0" algn="just">
              <a:spcBef>
                <a:spcPts val="0"/>
              </a:spcBef>
              <a:spcAft>
                <a:spcPts val="0"/>
              </a:spcAft>
              <a:buNone/>
            </a:pPr>
            <a:r>
              <a:rPr lang="en-US" sz="1800">
                <a:solidFill>
                  <a:schemeClr val="dk1"/>
                </a:solidFill>
              </a:rPr>
              <a:t>- Des capteurs de mouvement sont utilisés à certains endroits de la ville pour activer un système de lumière à la demande, renforçant ainsi la sécurité publique.</a:t>
            </a:r>
            <a:endParaRPr sz="1800">
              <a:solidFill>
                <a:schemeClr val="dk1"/>
              </a:solidFill>
            </a:endParaRPr>
          </a:p>
          <a:p>
            <a:pPr indent="0" lvl="0" marL="0" rtl="0" algn="l">
              <a:lnSpc>
                <a:spcPct val="115000"/>
              </a:lnSpc>
              <a:spcBef>
                <a:spcPts val="0"/>
              </a:spcBef>
              <a:spcAft>
                <a:spcPts val="0"/>
              </a:spcAft>
              <a:buNone/>
            </a:pPr>
            <a:r>
              <a:t/>
            </a:r>
            <a:endParaRPr sz="1850">
              <a:solidFill>
                <a:schemeClr val="dk1"/>
              </a:solidFill>
              <a:highlight>
                <a:srgbClr val="F7F7F7"/>
              </a:highlight>
              <a:latin typeface="Roboto"/>
              <a:ea typeface="Roboto"/>
              <a:cs typeface="Roboto"/>
              <a:sym typeface="Roboto"/>
            </a:endParaRPr>
          </a:p>
          <a:p>
            <a:pPr indent="0" lvl="0" marL="0" rtl="0" algn="just">
              <a:spcBef>
                <a:spcPts val="0"/>
              </a:spcBef>
              <a:spcAft>
                <a:spcPts val="0"/>
              </a:spcAft>
              <a:buNone/>
            </a:pPr>
            <a:r>
              <a:t/>
            </a:r>
            <a:endParaRPr sz="1800">
              <a:solidFill>
                <a:schemeClr val="dk1"/>
              </a:solidFill>
            </a:endParaRPr>
          </a:p>
          <a:p>
            <a:pPr indent="0" lvl="0" marL="0" rtl="0" algn="just">
              <a:spcBef>
                <a:spcPts val="0"/>
              </a:spcBef>
              <a:spcAft>
                <a:spcPts val="0"/>
              </a:spcAft>
              <a:buNone/>
            </a:pPr>
            <a:r>
              <a:t/>
            </a:r>
            <a:endParaRPr sz="1800">
              <a:solidFill>
                <a:schemeClr val="dk1"/>
              </a:solidFill>
            </a:endParaRPr>
          </a:p>
          <a:p>
            <a:pPr indent="0" lvl="0" marL="0" rtl="0" algn="just">
              <a:spcBef>
                <a:spcPts val="0"/>
              </a:spcBef>
              <a:spcAft>
                <a:spcPts val="0"/>
              </a:spcAft>
              <a:buNone/>
            </a:pPr>
            <a:r>
              <a:t/>
            </a:r>
            <a:endParaRPr sz="1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41"/>
          <p:cNvPicPr preferRelativeResize="0"/>
          <p:nvPr/>
        </p:nvPicPr>
        <p:blipFill>
          <a:blip r:embed="rId3">
            <a:alphaModFix/>
          </a:blip>
          <a:stretch>
            <a:fillRect/>
          </a:stretch>
        </p:blipFill>
        <p:spPr>
          <a:xfrm>
            <a:off x="296525" y="4421134"/>
            <a:ext cx="5645901" cy="1888230"/>
          </a:xfrm>
          <a:prstGeom prst="rect">
            <a:avLst/>
          </a:prstGeom>
          <a:noFill/>
          <a:ln>
            <a:noFill/>
          </a:ln>
        </p:spPr>
      </p:pic>
      <p:sp>
        <p:nvSpPr>
          <p:cNvPr id="407" name="Google Shape;407;p41"/>
          <p:cNvSpPr txBox="1"/>
          <p:nvPr/>
        </p:nvSpPr>
        <p:spPr>
          <a:xfrm>
            <a:off x="805825" y="487225"/>
            <a:ext cx="5136600" cy="3786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500">
                <a:solidFill>
                  <a:schemeClr val="dk1"/>
                </a:solidFill>
              </a:rPr>
              <a:t>Cercle de sûreté de la lumière </a:t>
            </a:r>
            <a:endParaRPr b="1" sz="2500">
              <a:solidFill>
                <a:schemeClr val="dk1"/>
              </a:solidFill>
            </a:endParaRPr>
          </a:p>
          <a:p>
            <a:pPr indent="0" lvl="0" marL="0" rtl="0" algn="just">
              <a:spcBef>
                <a:spcPts val="0"/>
              </a:spcBef>
              <a:spcAft>
                <a:spcPts val="0"/>
              </a:spcAft>
              <a:buNone/>
            </a:pPr>
            <a:r>
              <a:t/>
            </a:r>
            <a:endParaRPr sz="1900">
              <a:solidFill>
                <a:schemeClr val="dk1"/>
              </a:solidFill>
            </a:endParaRPr>
          </a:p>
          <a:p>
            <a:pPr indent="0" lvl="0" marL="0" rtl="0" algn="just">
              <a:spcBef>
                <a:spcPts val="0"/>
              </a:spcBef>
              <a:spcAft>
                <a:spcPts val="0"/>
              </a:spcAft>
              <a:buNone/>
            </a:pPr>
            <a:r>
              <a:rPr lang="en-US" sz="1900">
                <a:solidFill>
                  <a:schemeClr val="dk1"/>
                </a:solidFill>
              </a:rPr>
              <a:t>Voici comment cela fonctionne : </a:t>
            </a:r>
            <a:endParaRPr sz="1900">
              <a:solidFill>
                <a:schemeClr val="dk1"/>
              </a:solidFill>
            </a:endParaRPr>
          </a:p>
          <a:p>
            <a:pPr indent="0" lvl="0" marL="0" rtl="0" algn="just">
              <a:spcBef>
                <a:spcPts val="0"/>
              </a:spcBef>
              <a:spcAft>
                <a:spcPts val="0"/>
              </a:spcAft>
              <a:buNone/>
            </a:pPr>
            <a:r>
              <a:rPr lang="en-US" sz="1900">
                <a:solidFill>
                  <a:schemeClr val="dk1"/>
                </a:solidFill>
              </a:rPr>
              <a:t>dès qu'un capteur détecte la présence humaine, les lumières avoisinantes s'allument à un niveau prédéfini. Qu'il s'agisse d'un piéton, d'un cycliste ou d'un conducteur, ils seront entourés d'un cercle de lumière chaud et sécuritaire. En adoptant cette solution, vous éviterez le gaspillage écrasant d’électricité causé par l’allumage de la lumière, sans nuire au confort des citoyens</a:t>
            </a:r>
            <a:endParaRPr sz="1900">
              <a:solidFill>
                <a:schemeClr val="dk1"/>
              </a:solidFill>
            </a:endParaRPr>
          </a:p>
        </p:txBody>
      </p:sp>
      <p:pic>
        <p:nvPicPr>
          <p:cNvPr id="408" name="Google Shape;408;p41"/>
          <p:cNvPicPr preferRelativeResize="0"/>
          <p:nvPr/>
        </p:nvPicPr>
        <p:blipFill>
          <a:blip r:embed="rId4">
            <a:alphaModFix/>
          </a:blip>
          <a:stretch>
            <a:fillRect/>
          </a:stretch>
        </p:blipFill>
        <p:spPr>
          <a:xfrm>
            <a:off x="5942426" y="487225"/>
            <a:ext cx="5944775" cy="3278588"/>
          </a:xfrm>
          <a:prstGeom prst="rect">
            <a:avLst/>
          </a:prstGeom>
          <a:noFill/>
          <a:ln>
            <a:noFill/>
          </a:ln>
        </p:spPr>
      </p:pic>
      <p:pic>
        <p:nvPicPr>
          <p:cNvPr id="409" name="Google Shape;409;p41"/>
          <p:cNvPicPr preferRelativeResize="0"/>
          <p:nvPr/>
        </p:nvPicPr>
        <p:blipFill>
          <a:blip r:embed="rId5">
            <a:alphaModFix/>
          </a:blip>
          <a:stretch>
            <a:fillRect/>
          </a:stretch>
        </p:blipFill>
        <p:spPr>
          <a:xfrm>
            <a:off x="5942424" y="3619499"/>
            <a:ext cx="5778624" cy="30852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2"/>
          <p:cNvSpPr txBox="1"/>
          <p:nvPr/>
        </p:nvSpPr>
        <p:spPr>
          <a:xfrm>
            <a:off x="6096000" y="1990500"/>
            <a:ext cx="6096000" cy="3265800"/>
          </a:xfrm>
          <a:prstGeom prst="rect">
            <a:avLst/>
          </a:prstGeom>
          <a:noFill/>
          <a:ln>
            <a:noFill/>
          </a:ln>
        </p:spPr>
        <p:txBody>
          <a:bodyPr anchorCtr="0" anchor="t" bIns="91425" lIns="91425" spcFirstLastPara="1" rIns="91425" wrap="square" tIns="91425">
            <a:spAutoFit/>
          </a:bodyPr>
          <a:lstStyle/>
          <a:p>
            <a:pPr indent="0" lvl="0" marL="0" rtl="0" algn="l">
              <a:lnSpc>
                <a:spcPct val="133333"/>
              </a:lnSpc>
              <a:spcBef>
                <a:spcPts val="0"/>
              </a:spcBef>
              <a:spcAft>
                <a:spcPts val="0"/>
              </a:spcAft>
              <a:buNone/>
            </a:pPr>
            <a:r>
              <a:rPr b="1" lang="en-US">
                <a:solidFill>
                  <a:srgbClr val="04688C"/>
                </a:solidFill>
                <a:highlight>
                  <a:srgbClr val="FFFFFF"/>
                </a:highlight>
              </a:rPr>
              <a:t>Économies d'énergie supplémentaires</a:t>
            </a:r>
            <a:endParaRPr b="1">
              <a:solidFill>
                <a:srgbClr val="04688C"/>
              </a:solidFill>
              <a:highlight>
                <a:srgbClr val="FFFFFF"/>
              </a:highlight>
            </a:endParaRPr>
          </a:p>
          <a:p>
            <a:pPr indent="0" lvl="0" marL="0" rtl="0" algn="l">
              <a:lnSpc>
                <a:spcPct val="200000"/>
              </a:lnSpc>
              <a:spcBef>
                <a:spcPts val="1100"/>
              </a:spcBef>
              <a:spcAft>
                <a:spcPts val="0"/>
              </a:spcAft>
              <a:buNone/>
            </a:pPr>
            <a:r>
              <a:rPr lang="en-US">
                <a:solidFill>
                  <a:schemeClr val="dk1"/>
                </a:solidFill>
                <a:highlight>
                  <a:srgbClr val="FFFFFF"/>
                </a:highlight>
              </a:rPr>
              <a:t>Les lampadaires à LED permettent une économie d'énergie d'environ 50% par rapport aux lampadaires traditionnels.</a:t>
            </a:r>
            <a:endParaRPr>
              <a:solidFill>
                <a:schemeClr val="dk1"/>
              </a:solidFill>
              <a:highlight>
                <a:srgbClr val="FFFFFF"/>
              </a:highlight>
            </a:endParaRPr>
          </a:p>
          <a:p>
            <a:pPr indent="0" lvl="0" marL="0" rtl="0" algn="l">
              <a:lnSpc>
                <a:spcPct val="200000"/>
              </a:lnSpc>
              <a:spcBef>
                <a:spcPts val="1100"/>
              </a:spcBef>
              <a:spcAft>
                <a:spcPts val="0"/>
              </a:spcAft>
              <a:buNone/>
            </a:pPr>
            <a:r>
              <a:rPr lang="en-US">
                <a:solidFill>
                  <a:schemeClr val="dk1"/>
                </a:solidFill>
                <a:highlight>
                  <a:srgbClr val="FFFFFF"/>
                </a:highlight>
              </a:rPr>
              <a:t>La modernisation des lampadaires LED avec des contrôleurs de luminaires intelligents permet de réaliser des économies d'énergie de 60 à 70 %.</a:t>
            </a:r>
            <a:endParaRPr>
              <a:solidFill>
                <a:schemeClr val="dk1"/>
              </a:solidFill>
              <a:highlight>
                <a:srgbClr val="FFFFFF"/>
              </a:highlight>
            </a:endParaRPr>
          </a:p>
          <a:p>
            <a:pPr indent="0" lvl="0" marL="0" rtl="0" algn="l">
              <a:lnSpc>
                <a:spcPct val="200000"/>
              </a:lnSpc>
              <a:spcBef>
                <a:spcPts val="1100"/>
              </a:spcBef>
              <a:spcAft>
                <a:spcPts val="0"/>
              </a:spcAft>
              <a:buNone/>
            </a:pPr>
            <a:r>
              <a:rPr lang="en-US">
                <a:solidFill>
                  <a:schemeClr val="dk1"/>
                </a:solidFill>
                <a:highlight>
                  <a:srgbClr val="FFFFFF"/>
                </a:highlight>
              </a:rPr>
              <a:t>L'association de nos capteurs de mouvement avec des contrôleurs intelligents offre jusqu'à 80% d'économies d'énergie.</a:t>
            </a:r>
            <a:endParaRPr>
              <a:solidFill>
                <a:schemeClr val="dk1"/>
              </a:solidFill>
              <a:highlight>
                <a:srgbClr val="FFFFFF"/>
              </a:highlight>
            </a:endParaRPr>
          </a:p>
        </p:txBody>
      </p:sp>
      <p:pic>
        <p:nvPicPr>
          <p:cNvPr id="416" name="Google Shape;416;p42"/>
          <p:cNvPicPr preferRelativeResize="0"/>
          <p:nvPr/>
        </p:nvPicPr>
        <p:blipFill>
          <a:blip r:embed="rId3">
            <a:alphaModFix/>
          </a:blip>
          <a:stretch>
            <a:fillRect/>
          </a:stretch>
        </p:blipFill>
        <p:spPr>
          <a:xfrm>
            <a:off x="-12" y="1740038"/>
            <a:ext cx="6067725" cy="37667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3"/>
          <p:cNvSpPr txBox="1"/>
          <p:nvPr/>
        </p:nvSpPr>
        <p:spPr>
          <a:xfrm>
            <a:off x="975738" y="1465625"/>
            <a:ext cx="3000000" cy="49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n-US" sz="2000">
                <a:solidFill>
                  <a:schemeClr val="dk1"/>
                </a:solidFill>
              </a:rPr>
              <a:t>CitySense Plus</a:t>
            </a:r>
            <a:endParaRPr b="1" sz="1600"/>
          </a:p>
        </p:txBody>
      </p:sp>
      <p:sp>
        <p:nvSpPr>
          <p:cNvPr id="423" name="Google Shape;423;p43"/>
          <p:cNvSpPr txBox="1"/>
          <p:nvPr/>
        </p:nvSpPr>
        <p:spPr>
          <a:xfrm>
            <a:off x="4056463" y="1127100"/>
            <a:ext cx="7159800" cy="4603800"/>
          </a:xfrm>
          <a:prstGeom prst="rect">
            <a:avLst/>
          </a:prstGeom>
          <a:solidFill>
            <a:srgbClr val="D0E0E3"/>
          </a:solid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800"/>
              <a:t>CitySense Plus</a:t>
            </a:r>
            <a:endParaRPr sz="1800"/>
          </a:p>
          <a:p>
            <a:pPr indent="0" lvl="0" marL="0" rtl="0" algn="just">
              <a:lnSpc>
                <a:spcPct val="115000"/>
              </a:lnSpc>
              <a:spcBef>
                <a:spcPts val="0"/>
              </a:spcBef>
              <a:spcAft>
                <a:spcPts val="0"/>
              </a:spcAft>
              <a:buNone/>
            </a:pPr>
            <a:r>
              <a:rPr lang="en-US" sz="1800"/>
              <a:t>CitySense est un capteur de mouvement sans fil intégré révolutionnaire pour la surveillance et le contrôle de l'éclairage extérieur basés sur la présence. CitySense intègre des capteurs de mouvement, des communications sans fil et le contrôle de l'éclairage, le tout dans un seul boîtier. Il offre un éclairage dynamique à la demande, ce qui permet aux lumières d'ajuster leur luminosité en fonction de la présence de piétons, de bicyclettes ou de voitures. Par conséquent, les lumières s'estompent automatiquement pendant les heures creuses lorsqu'il n'y a personne dans les environs. Lors de la détection de la présence humaine, toutes les lumières dans la zone environnante reviennent aux niveaux de luminosité précédemment définis par l'utilisateur, créant ainsi un cercle de lumière sûr. </a:t>
            </a:r>
            <a:endParaRPr sz="1800"/>
          </a:p>
        </p:txBody>
      </p:sp>
      <p:pic>
        <p:nvPicPr>
          <p:cNvPr id="424" name="Google Shape;424;p43"/>
          <p:cNvPicPr preferRelativeResize="0"/>
          <p:nvPr/>
        </p:nvPicPr>
        <p:blipFill>
          <a:blip r:embed="rId3">
            <a:alphaModFix/>
          </a:blip>
          <a:stretch>
            <a:fillRect/>
          </a:stretch>
        </p:blipFill>
        <p:spPr>
          <a:xfrm>
            <a:off x="975738" y="2503050"/>
            <a:ext cx="2143125" cy="2085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4"/>
          <p:cNvSpPr txBox="1"/>
          <p:nvPr/>
        </p:nvSpPr>
        <p:spPr>
          <a:xfrm>
            <a:off x="1460050" y="959625"/>
            <a:ext cx="3000000" cy="46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50">
                <a:solidFill>
                  <a:schemeClr val="dk1"/>
                </a:solidFill>
                <a:highlight>
                  <a:srgbClr val="F7F7F7"/>
                </a:highlight>
                <a:latin typeface="Roboto"/>
                <a:ea typeface="Roboto"/>
                <a:cs typeface="Roboto"/>
                <a:sym typeface="Roboto"/>
              </a:rPr>
              <a:t>SkyLite</a:t>
            </a:r>
            <a:endParaRPr b="1"/>
          </a:p>
        </p:txBody>
      </p:sp>
      <p:sp>
        <p:nvSpPr>
          <p:cNvPr id="431" name="Google Shape;431;p44"/>
          <p:cNvSpPr txBox="1"/>
          <p:nvPr/>
        </p:nvSpPr>
        <p:spPr>
          <a:xfrm>
            <a:off x="4540775" y="621100"/>
            <a:ext cx="7159800" cy="5559600"/>
          </a:xfrm>
          <a:prstGeom prst="rect">
            <a:avLst/>
          </a:prstGeom>
          <a:solidFill>
            <a:srgbClr val="D0E0E3"/>
          </a:solid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n-US" sz="1800"/>
              <a:t>SkyLite</a:t>
            </a:r>
            <a:endParaRPr sz="1800"/>
          </a:p>
          <a:p>
            <a:pPr indent="0" lvl="0" marL="0" rtl="0" algn="just">
              <a:lnSpc>
                <a:spcPct val="115000"/>
              </a:lnSpc>
              <a:spcBef>
                <a:spcPts val="0"/>
              </a:spcBef>
              <a:spcAft>
                <a:spcPts val="0"/>
              </a:spcAft>
              <a:buClr>
                <a:schemeClr val="dk1"/>
              </a:buClr>
              <a:buSzPts val="1100"/>
              <a:buFont typeface="Arial"/>
              <a:buNone/>
            </a:pPr>
            <a:r>
              <a:rPr lang="en-US" sz="1800"/>
              <a:t>SkyLite est un contrôleur d'éclairage sans fil plug-and-play (OLC) permettant la surveillance et le contrôle des luminaires d'éclairage extérieur. Il crée un environnement intelligent, économe en énergie et sécurisé, et sert de base idéale pour les applications de ville intelligente.</a:t>
            </a:r>
            <a:endParaRPr sz="1800"/>
          </a:p>
          <a:p>
            <a:pPr indent="0" lvl="0" marL="0" rtl="0" algn="just">
              <a:lnSpc>
                <a:spcPct val="115000"/>
              </a:lnSpc>
              <a:spcBef>
                <a:spcPts val="0"/>
              </a:spcBef>
              <a:spcAft>
                <a:spcPts val="0"/>
              </a:spcAft>
              <a:buClr>
                <a:schemeClr val="dk1"/>
              </a:buClr>
              <a:buSzPts val="1100"/>
              <a:buFont typeface="Arial"/>
              <a:buNone/>
            </a:pPr>
            <a:r>
              <a:rPr lang="en-US" sz="1800"/>
              <a:t>SkyLite prend en charge une communication transparente avec d'autres produits Tvilight tels que CitySense et Tvilight Gateway, et peut être géré à distance via CityManager.</a:t>
            </a:r>
            <a:endParaRPr sz="1800"/>
          </a:p>
          <a:p>
            <a:pPr indent="0" lvl="0" marL="0" rtl="0" algn="just">
              <a:lnSpc>
                <a:spcPct val="115000"/>
              </a:lnSpc>
              <a:spcBef>
                <a:spcPts val="0"/>
              </a:spcBef>
              <a:spcAft>
                <a:spcPts val="0"/>
              </a:spcAft>
              <a:buClr>
                <a:schemeClr val="dk1"/>
              </a:buClr>
              <a:buSzPts val="1100"/>
              <a:buFont typeface="Arial"/>
              <a:buNone/>
            </a:pPr>
            <a:r>
              <a:rPr lang="en-US" sz="1800"/>
              <a:t>Les horaires d'éclairage programmables à distance permettent aux utilisateurs de réduire leur consommation d'énergie jusqu'à 80 % de manière sûre et confortable. Les outils de surveillance intégrés notifient les utilisateurs (via CityManager) des dysfonctionnements liés à l'éclairage, tels qu'une panne de lampe ou de ballast. Cela réduit considérablement à la fois le besoin d'inspections visuelles coûteuses et les coûts d'exploitation et de maintenance.</a:t>
            </a:r>
            <a:endParaRPr sz="1800"/>
          </a:p>
          <a:p>
            <a:pPr indent="0" lvl="0" marL="0" rtl="0" algn="just">
              <a:lnSpc>
                <a:spcPct val="115000"/>
              </a:lnSpc>
              <a:spcBef>
                <a:spcPts val="0"/>
              </a:spcBef>
              <a:spcAft>
                <a:spcPts val="0"/>
              </a:spcAft>
              <a:buNone/>
            </a:pPr>
            <a:r>
              <a:t/>
            </a:r>
            <a:endParaRPr sz="1800"/>
          </a:p>
        </p:txBody>
      </p:sp>
      <p:pic>
        <p:nvPicPr>
          <p:cNvPr id="432" name="Google Shape;432;p44"/>
          <p:cNvPicPr preferRelativeResize="0"/>
          <p:nvPr/>
        </p:nvPicPr>
        <p:blipFill>
          <a:blip r:embed="rId3">
            <a:alphaModFix/>
          </a:blip>
          <a:stretch>
            <a:fillRect/>
          </a:stretch>
        </p:blipFill>
        <p:spPr>
          <a:xfrm>
            <a:off x="828375" y="1842700"/>
            <a:ext cx="2667075" cy="2213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5"/>
          <p:cNvSpPr txBox="1"/>
          <p:nvPr/>
        </p:nvSpPr>
        <p:spPr>
          <a:xfrm>
            <a:off x="1460050" y="959625"/>
            <a:ext cx="3000000" cy="46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50">
                <a:solidFill>
                  <a:schemeClr val="dk1"/>
                </a:solidFill>
                <a:highlight>
                  <a:srgbClr val="F7F7F7"/>
                </a:highlight>
                <a:latin typeface="Roboto"/>
                <a:ea typeface="Roboto"/>
                <a:cs typeface="Roboto"/>
                <a:sym typeface="Roboto"/>
              </a:rPr>
              <a:t>SkyLite Prime</a:t>
            </a:r>
            <a:endParaRPr b="1"/>
          </a:p>
        </p:txBody>
      </p:sp>
      <p:sp>
        <p:nvSpPr>
          <p:cNvPr id="439" name="Google Shape;439;p45"/>
          <p:cNvSpPr txBox="1"/>
          <p:nvPr/>
        </p:nvSpPr>
        <p:spPr>
          <a:xfrm>
            <a:off x="4217900" y="1315300"/>
            <a:ext cx="7159800" cy="4166700"/>
          </a:xfrm>
          <a:prstGeom prst="rect">
            <a:avLst/>
          </a:prstGeom>
          <a:solidFill>
            <a:srgbClr val="D0E0E3"/>
          </a:solid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lang="en-US" sz="1800"/>
              <a:t>Grâce au contrôleur d'éclairage Smart City de nouvelle génération SkyLite Prime, les villes peuvent facilement mettre à niveau leurs lampadaires grâce à des contrôles intelligents qui les transforment en hubs de connectivité smart city. Lorsqu'il est combiné avec un pilote intelligent, SkyLite Prime offre des analyses avancées de la santé système, des compteurs de puissance et un soutien en gestion d'actifs.</a:t>
            </a:r>
            <a:r>
              <a:rPr lang="en-US" sz="1800">
                <a:solidFill>
                  <a:schemeClr val="dk1"/>
                </a:solidFill>
              </a:rPr>
              <a:t>Une interface standardisée Zhaga (Book 18) assure une installation rapide et une compatibilité universelle des luminaires.</a:t>
            </a:r>
            <a:endParaRPr sz="18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800">
                <a:solidFill>
                  <a:schemeClr val="dk1"/>
                </a:solidFill>
              </a:rPr>
              <a:t>Puisqu'il s'agit d'un contrôleur d'éclairage public basé sur</a:t>
            </a:r>
            <a:r>
              <a:rPr lang="en-US" sz="2200">
                <a:solidFill>
                  <a:schemeClr val="dk1"/>
                </a:solidFill>
              </a:rPr>
              <a:t> </a:t>
            </a:r>
            <a:r>
              <a:rPr lang="en-US" sz="1600">
                <a:solidFill>
                  <a:schemeClr val="dk1"/>
                </a:solidFill>
              </a:rPr>
              <a:t>un réseau maillé</a:t>
            </a:r>
            <a:r>
              <a:rPr lang="en-US" sz="1600">
                <a:solidFill>
                  <a:schemeClr val="dk1"/>
                </a:solidFill>
                <a:highlight>
                  <a:srgbClr val="F8F8F8"/>
                </a:highlight>
              </a:rPr>
              <a:t> </a:t>
            </a:r>
            <a:r>
              <a:rPr lang="en-US" sz="1800">
                <a:solidFill>
                  <a:schemeClr val="dk1"/>
                </a:solidFill>
              </a:rPr>
              <a:t> RF, une passerelle est nécessaire pour communiquer avec un système de gestion central.</a:t>
            </a:r>
            <a:endParaRPr sz="1800">
              <a:solidFill>
                <a:schemeClr val="dk1"/>
              </a:solidFill>
            </a:endParaRPr>
          </a:p>
          <a:p>
            <a:pPr indent="0" lvl="0" marL="0" rtl="0" algn="just">
              <a:lnSpc>
                <a:spcPct val="115000"/>
              </a:lnSpc>
              <a:spcBef>
                <a:spcPts val="0"/>
              </a:spcBef>
              <a:spcAft>
                <a:spcPts val="0"/>
              </a:spcAft>
              <a:buNone/>
            </a:pPr>
            <a:r>
              <a:t/>
            </a:r>
            <a:endParaRPr sz="1800"/>
          </a:p>
          <a:p>
            <a:pPr indent="0" lvl="0" marL="0" rtl="0" algn="just">
              <a:lnSpc>
                <a:spcPct val="115000"/>
              </a:lnSpc>
              <a:spcBef>
                <a:spcPts val="0"/>
              </a:spcBef>
              <a:spcAft>
                <a:spcPts val="0"/>
              </a:spcAft>
              <a:buNone/>
            </a:pPr>
            <a:r>
              <a:t/>
            </a:r>
            <a:endParaRPr sz="1800"/>
          </a:p>
        </p:txBody>
      </p:sp>
      <p:pic>
        <p:nvPicPr>
          <p:cNvPr id="440" name="Google Shape;440;p45"/>
          <p:cNvPicPr preferRelativeResize="0"/>
          <p:nvPr/>
        </p:nvPicPr>
        <p:blipFill>
          <a:blip r:embed="rId3">
            <a:alphaModFix/>
          </a:blip>
          <a:stretch>
            <a:fillRect/>
          </a:stretch>
        </p:blipFill>
        <p:spPr>
          <a:xfrm>
            <a:off x="1121025" y="1830875"/>
            <a:ext cx="2418422" cy="1788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8"/>
          <p:cNvSpPr txBox="1"/>
          <p:nvPr/>
        </p:nvSpPr>
        <p:spPr>
          <a:xfrm>
            <a:off x="4133995" y="2252607"/>
            <a:ext cx="6401921" cy="83099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i="0" lang="en-US" sz="4800" u="none" cap="none" strike="noStrike">
                <a:solidFill>
                  <a:schemeClr val="lt1"/>
                </a:solidFill>
                <a:latin typeface="Arial"/>
                <a:ea typeface="Arial"/>
                <a:cs typeface="Arial"/>
                <a:sym typeface="Arial"/>
              </a:rPr>
              <a:t>Saut de section</a:t>
            </a:r>
            <a:endParaRPr/>
          </a:p>
        </p:txBody>
      </p:sp>
      <p:grpSp>
        <p:nvGrpSpPr>
          <p:cNvPr id="104" name="Google Shape;104;p28"/>
          <p:cNvGrpSpPr/>
          <p:nvPr/>
        </p:nvGrpSpPr>
        <p:grpSpPr>
          <a:xfrm>
            <a:off x="2809647" y="1996686"/>
            <a:ext cx="1170511" cy="1294662"/>
            <a:chOff x="2744572" y="1831800"/>
            <a:chExt cx="2888072" cy="3194399"/>
          </a:xfrm>
        </p:grpSpPr>
        <p:sp>
          <p:nvSpPr>
            <p:cNvPr id="105" name="Google Shape;105;p28"/>
            <p:cNvSpPr/>
            <p:nvPr/>
          </p:nvSpPr>
          <p:spPr>
            <a:xfrm rot="-5400000">
              <a:off x="3322213" y="2411390"/>
              <a:ext cx="2039112" cy="2035218"/>
            </a:xfrm>
            <a:custGeom>
              <a:rect b="b" l="l" r="r" t="t"/>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106" name="Google Shape;106;p28"/>
            <p:cNvSpPr/>
            <p:nvPr/>
          </p:nvSpPr>
          <p:spPr>
            <a:xfrm>
              <a:off x="3254291" y="1831800"/>
              <a:ext cx="1028042" cy="525058"/>
            </a:xfrm>
            <a:custGeom>
              <a:rect b="b" l="l" r="r" t="t"/>
              <a:pathLst>
                <a:path extrusionOk="0" h="525058" w="1028042">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7" name="Google Shape;107;p28"/>
            <p:cNvSpPr/>
            <p:nvPr/>
          </p:nvSpPr>
          <p:spPr>
            <a:xfrm>
              <a:off x="4401205" y="1831800"/>
              <a:ext cx="1028042" cy="525058"/>
            </a:xfrm>
            <a:custGeom>
              <a:rect b="b" l="l" r="r" t="t"/>
              <a:pathLst>
                <a:path extrusionOk="0" h="525058" w="1028042">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8" name="Google Shape;108;p28"/>
            <p:cNvSpPr/>
            <p:nvPr/>
          </p:nvSpPr>
          <p:spPr>
            <a:xfrm>
              <a:off x="4401206" y="2138124"/>
              <a:ext cx="811439" cy="431864"/>
            </a:xfrm>
            <a:custGeom>
              <a:rect b="b" l="l" r="r" t="t"/>
              <a:pathLst>
                <a:path extrusionOk="0" h="431864" w="811439">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9" name="Google Shape;109;p28"/>
            <p:cNvSpPr/>
            <p:nvPr/>
          </p:nvSpPr>
          <p:spPr>
            <a:xfrm>
              <a:off x="2744572" y="2341521"/>
              <a:ext cx="525057" cy="1028042"/>
            </a:xfrm>
            <a:custGeom>
              <a:rect b="b" l="l" r="r" t="t"/>
              <a:pathLst>
                <a:path extrusionOk="0" h="1028042" w="525057">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0" name="Google Shape;110;p28"/>
            <p:cNvSpPr/>
            <p:nvPr/>
          </p:nvSpPr>
          <p:spPr>
            <a:xfrm>
              <a:off x="5200780" y="2558125"/>
              <a:ext cx="431864" cy="811438"/>
            </a:xfrm>
            <a:custGeom>
              <a:rect b="b" l="l" r="r" t="t"/>
              <a:pathLst>
                <a:path extrusionOk="0" h="811438" w="431864">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1" name="Google Shape;111;p28"/>
            <p:cNvSpPr/>
            <p:nvPr/>
          </p:nvSpPr>
          <p:spPr>
            <a:xfrm>
              <a:off x="2744572" y="3488435"/>
              <a:ext cx="525057" cy="1028042"/>
            </a:xfrm>
            <a:custGeom>
              <a:rect b="b" l="l" r="r" t="t"/>
              <a:pathLst>
                <a:path extrusionOk="0" h="1028042" w="525057">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2" name="Google Shape;112;p28"/>
            <p:cNvSpPr/>
            <p:nvPr/>
          </p:nvSpPr>
          <p:spPr>
            <a:xfrm>
              <a:off x="5200780" y="3488435"/>
              <a:ext cx="431864" cy="811438"/>
            </a:xfrm>
            <a:custGeom>
              <a:rect b="b" l="l" r="r" t="t"/>
              <a:pathLst>
                <a:path extrusionOk="0" h="811438" w="431864">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3" name="Google Shape;113;p28"/>
            <p:cNvSpPr/>
            <p:nvPr/>
          </p:nvSpPr>
          <p:spPr>
            <a:xfrm>
              <a:off x="4401205" y="4288010"/>
              <a:ext cx="811438" cy="431864"/>
            </a:xfrm>
            <a:custGeom>
              <a:rect b="b" l="l" r="r" t="t"/>
              <a:pathLst>
                <a:path extrusionOk="0" h="431864" w="811438">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4" name="Google Shape;114;p28"/>
            <p:cNvSpPr/>
            <p:nvPr/>
          </p:nvSpPr>
          <p:spPr>
            <a:xfrm>
              <a:off x="3470895" y="4288010"/>
              <a:ext cx="811438" cy="431864"/>
            </a:xfrm>
            <a:custGeom>
              <a:rect b="b" l="l" r="r" t="t"/>
              <a:pathLst>
                <a:path extrusionOk="0" h="431864" w="811438">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5" name="Google Shape;115;p28"/>
            <p:cNvSpPr/>
            <p:nvPr/>
          </p:nvSpPr>
          <p:spPr>
            <a:xfrm>
              <a:off x="4401205" y="4501142"/>
              <a:ext cx="1028042" cy="525057"/>
            </a:xfrm>
            <a:custGeom>
              <a:rect b="b" l="l" r="r" t="t"/>
              <a:pathLst>
                <a:path extrusionOk="0" h="525057" w="1028042">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6" name="Google Shape;116;p28"/>
            <p:cNvSpPr/>
            <p:nvPr/>
          </p:nvSpPr>
          <p:spPr>
            <a:xfrm>
              <a:off x="3254293" y="4501142"/>
              <a:ext cx="1028041" cy="525057"/>
            </a:xfrm>
            <a:custGeom>
              <a:rect b="b" l="l" r="r" t="t"/>
              <a:pathLst>
                <a:path extrusionOk="0" h="525057" w="1028041">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117" name="Google Shape;117;p28"/>
          <p:cNvSpPr txBox="1"/>
          <p:nvPr/>
        </p:nvSpPr>
        <p:spPr>
          <a:xfrm>
            <a:off x="3432889" y="3487098"/>
            <a:ext cx="8877097"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a:solidFill>
                  <a:schemeClr val="lt1"/>
                </a:solidFill>
                <a:latin typeface="Open Sans"/>
                <a:ea typeface="Open Sans"/>
                <a:cs typeface="Open Sans"/>
                <a:sym typeface="Open Sans"/>
              </a:rPr>
              <a:t>La smart city est un </a:t>
            </a:r>
            <a:r>
              <a:rPr b="1" i="0" lang="en-US" sz="1600">
                <a:solidFill>
                  <a:schemeClr val="lt1"/>
                </a:solidFill>
                <a:latin typeface="Open Sans"/>
                <a:ea typeface="Open Sans"/>
                <a:cs typeface="Open Sans"/>
                <a:sym typeface="Open Sans"/>
              </a:rPr>
              <a:t>territoire connecté ou non qui met en œuvre des solutions digitales</a:t>
            </a:r>
            <a:r>
              <a:rPr b="0" i="0" lang="en-US" sz="1600">
                <a:solidFill>
                  <a:schemeClr val="lt1"/>
                </a:solidFill>
                <a:latin typeface="Open Sans"/>
                <a:ea typeface="Open Sans"/>
                <a:cs typeface="Open Sans"/>
                <a:sym typeface="Open Sans"/>
              </a:rPr>
              <a:t>. Celles-ci assemblent des objets communicants à des infrastructures numériques adaptées qui produisent une donnée exploitée soit pour l’efficacité des infrastructures publiques ou l’aménagement du territoire.</a:t>
            </a:r>
            <a:r>
              <a:rPr b="1" i="0" lang="en-US" sz="1600">
                <a:solidFill>
                  <a:schemeClr val="lt1"/>
                </a:solidFill>
                <a:latin typeface="Open Sans"/>
                <a:ea typeface="Open Sans"/>
                <a:cs typeface="Open Sans"/>
                <a:sym typeface="Open Sans"/>
              </a:rPr>
              <a:t> </a:t>
            </a:r>
            <a:r>
              <a:rPr i="0" lang="en-US" sz="1600">
                <a:solidFill>
                  <a:schemeClr val="lt1"/>
                </a:solidFill>
                <a:latin typeface="Open Sans"/>
                <a:ea typeface="Open Sans"/>
                <a:cs typeface="Open Sans"/>
                <a:sym typeface="Open Sans"/>
              </a:rPr>
              <a:t>Son but est donc bien </a:t>
            </a:r>
            <a:r>
              <a:rPr b="1" i="0" lang="en-US" sz="1600">
                <a:solidFill>
                  <a:schemeClr val="lt1"/>
                </a:solidFill>
                <a:latin typeface="Open Sans"/>
                <a:ea typeface="Open Sans"/>
                <a:cs typeface="Open Sans"/>
                <a:sym typeface="Open Sans"/>
              </a:rPr>
              <a:t>d’optimiser les fonctions de la ville et de promouvoir sa croissance économique, tout en améliorant la qualité de vie des citadins, grâce à des technologies intelligentes et à l’analyse de données.</a:t>
            </a:r>
            <a:endParaRPr b="1" sz="1600">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6"/>
          <p:cNvSpPr txBox="1"/>
          <p:nvPr/>
        </p:nvSpPr>
        <p:spPr>
          <a:xfrm>
            <a:off x="1460050" y="959625"/>
            <a:ext cx="3000000" cy="46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50">
                <a:solidFill>
                  <a:schemeClr val="dk1"/>
                </a:solidFill>
                <a:highlight>
                  <a:srgbClr val="F7F7F7"/>
                </a:highlight>
                <a:latin typeface="Roboto"/>
                <a:ea typeface="Roboto"/>
                <a:cs typeface="Roboto"/>
                <a:sym typeface="Roboto"/>
              </a:rPr>
              <a:t>Passerelle IoT</a:t>
            </a:r>
            <a:endParaRPr b="1"/>
          </a:p>
        </p:txBody>
      </p:sp>
      <p:sp>
        <p:nvSpPr>
          <p:cNvPr id="447" name="Google Shape;447;p46"/>
          <p:cNvSpPr txBox="1"/>
          <p:nvPr/>
        </p:nvSpPr>
        <p:spPr>
          <a:xfrm>
            <a:off x="4126575" y="1334475"/>
            <a:ext cx="7159800" cy="2892600"/>
          </a:xfrm>
          <a:prstGeom prst="rect">
            <a:avLst/>
          </a:prstGeom>
          <a:solidFill>
            <a:srgbClr val="D0E0E3"/>
          </a:solid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n-US" sz="1550">
                <a:solidFill>
                  <a:schemeClr val="dk1"/>
                </a:solidFill>
                <a:latin typeface="Roboto"/>
                <a:ea typeface="Roboto"/>
                <a:cs typeface="Roboto"/>
                <a:sym typeface="Roboto"/>
              </a:rPr>
              <a:t>La passerelle IoT de Tvilight est un dispositif d'interface réseau de pointe qui relie le réseau de contrôle des luminaires extérieurs (CitySense/SkyLite) à la plateforme CMS (CityManager ou un logiciel tiers similaire).</a:t>
            </a:r>
            <a:endParaRPr sz="155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rPr lang="en-US" sz="1550">
                <a:solidFill>
                  <a:schemeClr val="dk1"/>
                </a:solidFill>
                <a:latin typeface="Roboto"/>
                <a:ea typeface="Roboto"/>
                <a:cs typeface="Roboto"/>
                <a:sym typeface="Roboto"/>
              </a:rPr>
              <a:t>La passerelle IoT dispose d'un module radio intégré pour la configuration, la mise en service et la maintenance du réseau sans fil. Elle agit comme un concentrateur de données pour communiquer de manière fiable avec un grand nombre de dispositifs répartis sur de longues distances. Plusieurs options de connectivité Internet offrent robustesse et flexibilité. Notre passerelle IoT intègre des composants industriels avancés pour des performances optimisées à l'échelle mondiale.</a:t>
            </a:r>
            <a:endParaRPr sz="2000"/>
          </a:p>
        </p:txBody>
      </p:sp>
      <p:pic>
        <p:nvPicPr>
          <p:cNvPr id="448" name="Google Shape;448;p46"/>
          <p:cNvPicPr preferRelativeResize="0"/>
          <p:nvPr/>
        </p:nvPicPr>
        <p:blipFill>
          <a:blip r:embed="rId3">
            <a:alphaModFix/>
          </a:blip>
          <a:stretch>
            <a:fillRect/>
          </a:stretch>
        </p:blipFill>
        <p:spPr>
          <a:xfrm>
            <a:off x="1144025" y="1829775"/>
            <a:ext cx="2217742" cy="2227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47"/>
          <p:cNvPicPr preferRelativeResize="0"/>
          <p:nvPr/>
        </p:nvPicPr>
        <p:blipFill>
          <a:blip r:embed="rId3">
            <a:alphaModFix/>
          </a:blip>
          <a:stretch>
            <a:fillRect/>
          </a:stretch>
        </p:blipFill>
        <p:spPr>
          <a:xfrm>
            <a:off x="322850" y="1614438"/>
            <a:ext cx="6191226" cy="4160475"/>
          </a:xfrm>
          <a:prstGeom prst="rect">
            <a:avLst/>
          </a:prstGeom>
          <a:noFill/>
          <a:ln>
            <a:noFill/>
          </a:ln>
        </p:spPr>
      </p:pic>
      <p:sp>
        <p:nvSpPr>
          <p:cNvPr id="455" name="Google Shape;455;p47"/>
          <p:cNvSpPr txBox="1"/>
          <p:nvPr/>
        </p:nvSpPr>
        <p:spPr>
          <a:xfrm>
            <a:off x="-419750" y="113000"/>
            <a:ext cx="12769800" cy="1326300"/>
          </a:xfrm>
          <a:prstGeom prst="rect">
            <a:avLst/>
          </a:prstGeom>
          <a:noFill/>
          <a:ln>
            <a:noFill/>
          </a:ln>
        </p:spPr>
        <p:txBody>
          <a:bodyPr anchorCtr="0" anchor="t" bIns="91425" lIns="91425" spcFirstLastPara="1" rIns="91425" wrap="square" tIns="91425">
            <a:spAutoFit/>
          </a:bodyPr>
          <a:lstStyle/>
          <a:p>
            <a:pPr indent="0" lvl="0" marL="0" rtl="0" algn="ctr">
              <a:lnSpc>
                <a:spcPct val="180000"/>
              </a:lnSpc>
              <a:spcBef>
                <a:spcPts val="0"/>
              </a:spcBef>
              <a:spcAft>
                <a:spcPts val="0"/>
              </a:spcAft>
              <a:buNone/>
            </a:pPr>
            <a:r>
              <a:rPr b="1" lang="en-US" sz="2500">
                <a:solidFill>
                  <a:srgbClr val="04688C"/>
                </a:solidFill>
                <a:highlight>
                  <a:srgbClr val="FFFFFF"/>
                </a:highlight>
              </a:rPr>
              <a:t>Surveillez et gérez facilement l'éclairage de la ville</a:t>
            </a:r>
            <a:endParaRPr b="1" sz="2500">
              <a:solidFill>
                <a:srgbClr val="04688C"/>
              </a:solidFill>
              <a:highlight>
                <a:srgbClr val="FFFFFF"/>
              </a:highlight>
            </a:endParaRPr>
          </a:p>
          <a:p>
            <a:pPr indent="0" lvl="0" marL="0" rtl="0" algn="ctr">
              <a:lnSpc>
                <a:spcPct val="180000"/>
              </a:lnSpc>
              <a:spcBef>
                <a:spcPts val="500"/>
              </a:spcBef>
              <a:spcAft>
                <a:spcPts val="600"/>
              </a:spcAft>
              <a:buNone/>
            </a:pPr>
            <a:r>
              <a:rPr b="1" lang="en-US" sz="2500">
                <a:solidFill>
                  <a:srgbClr val="08698D"/>
                </a:solidFill>
                <a:highlight>
                  <a:srgbClr val="FFFFFF"/>
                </a:highlight>
              </a:rPr>
              <a:t>Grâce à  logiciel Smart City</a:t>
            </a:r>
            <a:endParaRPr b="1" sz="2500">
              <a:solidFill>
                <a:srgbClr val="08698D"/>
              </a:solidFill>
              <a:highlight>
                <a:srgbClr val="FFFFFF"/>
              </a:highlight>
            </a:endParaRPr>
          </a:p>
        </p:txBody>
      </p:sp>
      <p:sp>
        <p:nvSpPr>
          <p:cNvPr id="456" name="Google Shape;456;p47"/>
          <p:cNvSpPr txBox="1"/>
          <p:nvPr/>
        </p:nvSpPr>
        <p:spPr>
          <a:xfrm>
            <a:off x="6732100" y="1601263"/>
            <a:ext cx="5020800" cy="4186800"/>
          </a:xfrm>
          <a:prstGeom prst="rect">
            <a:avLst/>
          </a:prstGeom>
          <a:noFill/>
          <a:ln cap="flat" cmpd="sng" w="9525">
            <a:solidFill>
              <a:srgbClr val="1A1A1A"/>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US" sz="1800">
                <a:solidFill>
                  <a:srgbClr val="04688C"/>
                </a:solidFill>
              </a:rPr>
              <a:t>-</a:t>
            </a:r>
            <a:r>
              <a:rPr b="1" lang="en-US" sz="1800">
                <a:solidFill>
                  <a:srgbClr val="04688C"/>
                </a:solidFill>
              </a:rPr>
              <a:t>Gérer les réverbères à distance</a:t>
            </a:r>
            <a:endParaRPr b="1" sz="1800">
              <a:solidFill>
                <a:srgbClr val="04688C"/>
              </a:solidFill>
            </a:endParaRPr>
          </a:p>
          <a:p>
            <a:pPr indent="0" lvl="0" marL="0" rtl="0" algn="just">
              <a:lnSpc>
                <a:spcPct val="115000"/>
              </a:lnSpc>
              <a:spcBef>
                <a:spcPts val="600"/>
              </a:spcBef>
              <a:spcAft>
                <a:spcPts val="0"/>
              </a:spcAft>
              <a:buNone/>
            </a:pPr>
            <a:r>
              <a:rPr b="1" lang="en-US" sz="1800">
                <a:solidFill>
                  <a:srgbClr val="04688C"/>
                </a:solidFill>
              </a:rPr>
              <a:t>-</a:t>
            </a:r>
            <a:r>
              <a:rPr b="1" lang="en-US" sz="1800">
                <a:solidFill>
                  <a:srgbClr val="04688C"/>
                </a:solidFill>
              </a:rPr>
              <a:t>Contrôle de l'éclairage dans toute la ville</a:t>
            </a:r>
            <a:endParaRPr b="1" sz="1800">
              <a:solidFill>
                <a:srgbClr val="04688C"/>
              </a:solidFill>
            </a:endParaRPr>
          </a:p>
          <a:p>
            <a:pPr indent="0" lvl="0" marL="0" rtl="0" algn="just">
              <a:lnSpc>
                <a:spcPct val="115000"/>
              </a:lnSpc>
              <a:spcBef>
                <a:spcPts val="600"/>
              </a:spcBef>
              <a:spcAft>
                <a:spcPts val="0"/>
              </a:spcAft>
              <a:buNone/>
            </a:pPr>
            <a:r>
              <a:rPr b="1" lang="en-US" sz="1800">
                <a:solidFill>
                  <a:srgbClr val="04688C"/>
                </a:solidFill>
              </a:rPr>
              <a:t>-Ajuster les couleurs de l'éclairage public</a:t>
            </a:r>
            <a:endParaRPr b="1" sz="1800">
              <a:solidFill>
                <a:srgbClr val="04688C"/>
              </a:solidFill>
            </a:endParaRPr>
          </a:p>
          <a:p>
            <a:pPr indent="0" lvl="0" marL="0" rtl="0" algn="just">
              <a:lnSpc>
                <a:spcPct val="115000"/>
              </a:lnSpc>
              <a:spcBef>
                <a:spcPts val="600"/>
              </a:spcBef>
              <a:spcAft>
                <a:spcPts val="0"/>
              </a:spcAft>
              <a:buNone/>
            </a:pPr>
            <a:r>
              <a:rPr b="1" lang="en-US" sz="1800">
                <a:solidFill>
                  <a:srgbClr val="04688C"/>
                </a:solidFill>
              </a:rPr>
              <a:t>-Aperçu de la maintenance à l'échelle de la ville</a:t>
            </a:r>
            <a:endParaRPr b="1" sz="1800">
              <a:solidFill>
                <a:srgbClr val="04688C"/>
              </a:solidFill>
            </a:endParaRPr>
          </a:p>
          <a:p>
            <a:pPr indent="0" lvl="0" marL="0" rtl="0" algn="just">
              <a:lnSpc>
                <a:spcPct val="115000"/>
              </a:lnSpc>
              <a:spcBef>
                <a:spcPts val="600"/>
              </a:spcBef>
              <a:spcAft>
                <a:spcPts val="0"/>
              </a:spcAft>
              <a:buNone/>
            </a:pPr>
            <a:r>
              <a:rPr b="1" lang="en-US" sz="1800">
                <a:solidFill>
                  <a:srgbClr val="04688C"/>
                </a:solidFill>
              </a:rPr>
              <a:t>-Surveillez les défauts et réagissez rapidement</a:t>
            </a:r>
            <a:endParaRPr b="1" sz="1800">
              <a:solidFill>
                <a:srgbClr val="04688C"/>
              </a:solidFill>
            </a:endParaRPr>
          </a:p>
          <a:p>
            <a:pPr indent="0" lvl="0" marL="0" rtl="0" algn="just">
              <a:lnSpc>
                <a:spcPct val="115000"/>
              </a:lnSpc>
              <a:spcBef>
                <a:spcPts val="600"/>
              </a:spcBef>
              <a:spcAft>
                <a:spcPts val="0"/>
              </a:spcAft>
              <a:buNone/>
            </a:pPr>
            <a:r>
              <a:rPr b="1" lang="en-US" sz="1800">
                <a:solidFill>
                  <a:srgbClr val="04688C"/>
                </a:solidFill>
              </a:rPr>
              <a:t>-Obtenez des informations pour optimiser l'éclairage</a:t>
            </a:r>
            <a:endParaRPr b="1" sz="1800">
              <a:solidFill>
                <a:srgbClr val="04688C"/>
              </a:solidFill>
            </a:endParaRPr>
          </a:p>
          <a:p>
            <a:pPr indent="0" lvl="0" marL="0" rtl="0" algn="just">
              <a:lnSpc>
                <a:spcPct val="115000"/>
              </a:lnSpc>
              <a:spcBef>
                <a:spcPts val="600"/>
              </a:spcBef>
              <a:spcAft>
                <a:spcPts val="0"/>
              </a:spcAft>
              <a:buNone/>
            </a:pPr>
            <a:r>
              <a:rPr b="1" lang="en-US" sz="1800">
                <a:solidFill>
                  <a:srgbClr val="04688C"/>
                </a:solidFill>
              </a:rPr>
              <a:t>-Réduire les coûts</a:t>
            </a:r>
            <a:endParaRPr b="1" sz="1800">
              <a:solidFill>
                <a:srgbClr val="04688C"/>
              </a:solidFill>
            </a:endParaRPr>
          </a:p>
          <a:p>
            <a:pPr indent="0" lvl="0" marL="0" rtl="0" algn="just">
              <a:lnSpc>
                <a:spcPct val="115000"/>
              </a:lnSpc>
              <a:spcBef>
                <a:spcPts val="600"/>
              </a:spcBef>
              <a:spcAft>
                <a:spcPts val="600"/>
              </a:spcAft>
              <a:buNone/>
            </a:pPr>
            <a:r>
              <a:t/>
            </a:r>
            <a:endParaRPr b="1" sz="1800">
              <a:solidFill>
                <a:srgbClr val="04688C"/>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8"/>
          <p:cNvSpPr txBox="1"/>
          <p:nvPr/>
        </p:nvSpPr>
        <p:spPr>
          <a:xfrm>
            <a:off x="2677150" y="1476200"/>
            <a:ext cx="66219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30 000 lampadaires déjà installés et entièrement opérationnels (septembre 2023)</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US" sz="2000"/>
              <a:t>La solution d'éclairage intelligent a permis d'économiser près de 75 % d'énergie supplémentaire, en plus des économies générées par le passage aux lampes LED</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US" sz="2000"/>
              <a:t>Elle contribue à éviter plus de 1232 tonnes de CO2 au cours des 6 derniers mois grâce à la commutation et à la gradation intelligentes.</a:t>
            </a:r>
            <a:endParaRPr sz="2000"/>
          </a:p>
        </p:txBody>
      </p:sp>
      <p:pic>
        <p:nvPicPr>
          <p:cNvPr id="463" name="Google Shape;463;p48"/>
          <p:cNvPicPr preferRelativeResize="0"/>
          <p:nvPr/>
        </p:nvPicPr>
        <p:blipFill>
          <a:blip r:embed="rId3">
            <a:alphaModFix/>
          </a:blip>
          <a:stretch>
            <a:fillRect/>
          </a:stretch>
        </p:blipFill>
        <p:spPr>
          <a:xfrm>
            <a:off x="1169475" y="1388450"/>
            <a:ext cx="1219200" cy="838200"/>
          </a:xfrm>
          <a:prstGeom prst="rect">
            <a:avLst/>
          </a:prstGeom>
          <a:noFill/>
          <a:ln>
            <a:noFill/>
          </a:ln>
        </p:spPr>
      </p:pic>
      <p:pic>
        <p:nvPicPr>
          <p:cNvPr id="464" name="Google Shape;464;p48"/>
          <p:cNvPicPr preferRelativeResize="0"/>
          <p:nvPr/>
        </p:nvPicPr>
        <p:blipFill>
          <a:blip r:embed="rId4">
            <a:alphaModFix/>
          </a:blip>
          <a:stretch>
            <a:fillRect/>
          </a:stretch>
        </p:blipFill>
        <p:spPr>
          <a:xfrm>
            <a:off x="1417125" y="2745125"/>
            <a:ext cx="971550" cy="552450"/>
          </a:xfrm>
          <a:prstGeom prst="rect">
            <a:avLst/>
          </a:prstGeom>
          <a:noFill/>
          <a:ln>
            <a:noFill/>
          </a:ln>
        </p:spPr>
      </p:pic>
      <p:pic>
        <p:nvPicPr>
          <p:cNvPr id="465" name="Google Shape;465;p48"/>
          <p:cNvPicPr preferRelativeResize="0"/>
          <p:nvPr/>
        </p:nvPicPr>
        <p:blipFill>
          <a:blip r:embed="rId5">
            <a:alphaModFix/>
          </a:blip>
          <a:stretch>
            <a:fillRect/>
          </a:stretch>
        </p:blipFill>
        <p:spPr>
          <a:xfrm>
            <a:off x="1445700" y="3816050"/>
            <a:ext cx="914400" cy="790575"/>
          </a:xfrm>
          <a:prstGeom prst="rect">
            <a:avLst/>
          </a:prstGeom>
          <a:noFill/>
          <a:ln>
            <a:noFill/>
          </a:ln>
        </p:spPr>
      </p:pic>
      <p:sp>
        <p:nvSpPr>
          <p:cNvPr id="466" name="Google Shape;466;p48"/>
          <p:cNvSpPr txBox="1"/>
          <p:nvPr/>
        </p:nvSpPr>
        <p:spPr>
          <a:xfrm>
            <a:off x="3395200" y="614525"/>
            <a:ext cx="48075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200">
                <a:solidFill>
                  <a:schemeClr val="dk1"/>
                </a:solidFill>
              </a:rPr>
              <a:t>Caractéristiques du projet :</a:t>
            </a:r>
            <a:endParaRPr sz="19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9"/>
          <p:cNvSpPr txBox="1"/>
          <p:nvPr/>
        </p:nvSpPr>
        <p:spPr>
          <a:xfrm>
            <a:off x="1446150" y="696300"/>
            <a:ext cx="8474100" cy="4494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700">
              <a:solidFill>
                <a:schemeClr val="dk1"/>
              </a:solidFill>
            </a:endParaRPr>
          </a:p>
          <a:p>
            <a:pPr indent="0" lvl="0" marL="0" rtl="0" algn="just">
              <a:spcBef>
                <a:spcPts val="0"/>
              </a:spcBef>
              <a:spcAft>
                <a:spcPts val="0"/>
              </a:spcAft>
              <a:buNone/>
            </a:pPr>
            <a:r>
              <a:t/>
            </a:r>
            <a:endParaRPr sz="1700">
              <a:solidFill>
                <a:schemeClr val="dk1"/>
              </a:solidFill>
            </a:endParaRPr>
          </a:p>
          <a:p>
            <a:pPr indent="0" lvl="0" marL="0" rtl="0" algn="just">
              <a:spcBef>
                <a:spcPts val="0"/>
              </a:spcBef>
              <a:spcAft>
                <a:spcPts val="0"/>
              </a:spcAft>
              <a:buNone/>
            </a:pPr>
            <a:r>
              <a:t/>
            </a:r>
            <a:endParaRPr b="1" sz="1700">
              <a:solidFill>
                <a:schemeClr val="dk1"/>
              </a:solidFill>
            </a:endParaRPr>
          </a:p>
          <a:p>
            <a:pPr indent="0" lvl="0" marL="0" rtl="0" algn="just">
              <a:spcBef>
                <a:spcPts val="0"/>
              </a:spcBef>
              <a:spcAft>
                <a:spcPts val="0"/>
              </a:spcAft>
              <a:buNone/>
            </a:pPr>
            <a:r>
              <a:rPr lang="en-US" sz="1700">
                <a:solidFill>
                  <a:schemeClr val="dk1"/>
                </a:solidFill>
              </a:rPr>
              <a:t>- Les acteurs du projet recommandent sans réserve le système d'éclairage public intelligent de Dortmund.</a:t>
            </a:r>
            <a:endParaRPr sz="1700">
              <a:solidFill>
                <a:schemeClr val="dk1"/>
              </a:solidFill>
            </a:endParaRPr>
          </a:p>
          <a:p>
            <a:pPr indent="0" lvl="0" marL="0" rtl="0" algn="just">
              <a:spcBef>
                <a:spcPts val="0"/>
              </a:spcBef>
              <a:spcAft>
                <a:spcPts val="0"/>
              </a:spcAft>
              <a:buNone/>
            </a:pPr>
            <a:r>
              <a:rPr lang="en-US" sz="1700">
                <a:solidFill>
                  <a:schemeClr val="dk1"/>
                </a:solidFill>
              </a:rPr>
              <a:t>- Ils estiment que cette solution pourrait devenir la norme pour d'autres villes européennes.</a:t>
            </a:r>
            <a:endParaRPr sz="1700">
              <a:solidFill>
                <a:schemeClr val="dk1"/>
              </a:solidFill>
            </a:endParaRPr>
          </a:p>
          <a:p>
            <a:pPr indent="0" lvl="0" marL="0" rtl="0" algn="just">
              <a:spcBef>
                <a:spcPts val="0"/>
              </a:spcBef>
              <a:spcAft>
                <a:spcPts val="0"/>
              </a:spcAft>
              <a:buNone/>
            </a:pPr>
            <a:r>
              <a:rPr lang="en-US" sz="1700">
                <a:solidFill>
                  <a:schemeClr val="dk1"/>
                </a:solidFill>
              </a:rPr>
              <a:t>- D'autres communes ont déjà montré leur intérêt pour cette solution et ont contacté les partenaires du projet.</a:t>
            </a:r>
            <a:endParaRPr sz="1700">
              <a:solidFill>
                <a:schemeClr val="dk1"/>
              </a:solidFill>
            </a:endParaRPr>
          </a:p>
          <a:p>
            <a:pPr indent="0" lvl="0" marL="0" rtl="0" algn="just">
              <a:spcBef>
                <a:spcPts val="0"/>
              </a:spcBef>
              <a:spcAft>
                <a:spcPts val="0"/>
              </a:spcAft>
              <a:buNone/>
            </a:pPr>
            <a:r>
              <a:t/>
            </a:r>
            <a:endParaRPr sz="1900">
              <a:solidFill>
                <a:schemeClr val="dk1"/>
              </a:solidFill>
            </a:endParaRPr>
          </a:p>
          <a:p>
            <a:pPr indent="0" lvl="0" marL="0" rtl="0" algn="just">
              <a:lnSpc>
                <a:spcPct val="115000"/>
              </a:lnSpc>
              <a:spcBef>
                <a:spcPts val="0"/>
              </a:spcBef>
              <a:spcAft>
                <a:spcPts val="0"/>
              </a:spcAft>
              <a:buNone/>
            </a:pPr>
            <a:r>
              <a:rPr lang="en-US" sz="1600">
                <a:solidFill>
                  <a:schemeClr val="dk1"/>
                </a:solidFill>
                <a:highlight>
                  <a:srgbClr val="FFFFFF"/>
                </a:highlight>
              </a:rPr>
              <a:t>"Nous sommes très satisfaits du système. Toutes les exigences de ce grand et ambitieux projet sont amplement satisfaites. Un excellent partenariat et une collaboration axée sur les solutions est l'un des facteurs de succès ", a déclaré M. David Obenaus de DEW21, un partenaire du consortium StraBelDo. Une déclaration que la ville et Trilux approuvent pleinement. "Le système satisfait et dépasse pleinement la vision et les exigences d'origine", ajoute Meinolf Pflug.</a:t>
            </a:r>
            <a:endParaRPr sz="2100">
              <a:solidFill>
                <a:schemeClr val="dk1"/>
              </a:solidFill>
            </a:endParaRPr>
          </a:p>
        </p:txBody>
      </p:sp>
      <p:sp>
        <p:nvSpPr>
          <p:cNvPr id="473" name="Google Shape;473;p49"/>
          <p:cNvSpPr txBox="1"/>
          <p:nvPr/>
        </p:nvSpPr>
        <p:spPr>
          <a:xfrm>
            <a:off x="4286550" y="792475"/>
            <a:ext cx="3393300" cy="554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400">
                <a:solidFill>
                  <a:schemeClr val="dk1"/>
                </a:solidFill>
              </a:rPr>
              <a:t>Recommandations </a:t>
            </a:r>
            <a:r>
              <a:rPr b="1" lang="en-US" sz="1700">
                <a:solidFill>
                  <a:schemeClr val="dk1"/>
                </a:solidFill>
              </a:rPr>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0"/>
          <p:cNvSpPr/>
          <p:nvPr/>
        </p:nvSpPr>
        <p:spPr>
          <a:xfrm>
            <a:off x="0" y="5138476"/>
            <a:ext cx="12192000" cy="1529862"/>
          </a:xfrm>
          <a:prstGeom prst="rect">
            <a:avLst/>
          </a:prstGeom>
          <a:gradFill>
            <a:gsLst>
              <a:gs pos="0">
                <a:srgbClr val="1E3DA5"/>
              </a:gs>
              <a:gs pos="52999">
                <a:srgbClr val="4B6EDD">
                  <a:alpha val="69803"/>
                </a:srgbClr>
              </a:gs>
              <a:gs pos="100000">
                <a:srgbClr val="476ADD">
                  <a:alpha val="69803"/>
                </a:srgbClr>
              </a:gs>
            </a:gsLst>
            <a:lin ang="191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9" name="Google Shape;479;p50"/>
          <p:cNvSpPr txBox="1"/>
          <p:nvPr/>
        </p:nvSpPr>
        <p:spPr>
          <a:xfrm>
            <a:off x="7649712" y="5569919"/>
            <a:ext cx="4117200" cy="3798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67">
              <a:solidFill>
                <a:schemeClr val="lt1"/>
              </a:solidFill>
              <a:latin typeface="Arial"/>
              <a:ea typeface="Arial"/>
              <a:cs typeface="Arial"/>
              <a:sym typeface="Arial"/>
            </a:endParaRPr>
          </a:p>
        </p:txBody>
      </p:sp>
      <p:sp>
        <p:nvSpPr>
          <p:cNvPr id="480" name="Google Shape;480;p50"/>
          <p:cNvSpPr txBox="1"/>
          <p:nvPr/>
        </p:nvSpPr>
        <p:spPr>
          <a:xfrm>
            <a:off x="330725" y="2906825"/>
            <a:ext cx="5691900" cy="14160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4300">
                <a:solidFill>
                  <a:schemeClr val="lt1"/>
                </a:solidFill>
              </a:rPr>
              <a:t>Smart flood detection system</a:t>
            </a:r>
            <a:endParaRPr b="1" sz="4700">
              <a:solidFill>
                <a:schemeClr val="lt1"/>
              </a:solidFill>
            </a:endParaRPr>
          </a:p>
        </p:txBody>
      </p:sp>
      <p:sp>
        <p:nvSpPr>
          <p:cNvPr id="481" name="Google Shape;481;p50"/>
          <p:cNvSpPr txBox="1"/>
          <p:nvPr/>
        </p:nvSpPr>
        <p:spPr>
          <a:xfrm>
            <a:off x="6495915" y="3619500"/>
            <a:ext cx="5319000" cy="554100"/>
          </a:xfrm>
          <a:prstGeom prst="rect">
            <a:avLst/>
          </a:prstGeom>
          <a:noFill/>
          <a:ln>
            <a:noFill/>
          </a:ln>
        </p:spPr>
        <p:txBody>
          <a:bodyPr anchorCtr="0" anchor="t" bIns="0" lIns="48000" spcFirstLastPara="1" rIns="24000" wrap="square" tIns="0">
            <a:spAutoFit/>
          </a:bodyPr>
          <a:lstStyle/>
          <a:p>
            <a:pPr indent="0" lvl="0" marL="0" marR="0" rtl="0" algn="r">
              <a:spcBef>
                <a:spcPts val="0"/>
              </a:spcBef>
              <a:spcAft>
                <a:spcPts val="0"/>
              </a:spcAft>
              <a:buNone/>
            </a:pPr>
            <a:r>
              <a:t/>
            </a:r>
            <a:endParaRPr sz="3600">
              <a:solidFill>
                <a:schemeClr val="lt1"/>
              </a:solidFill>
              <a:latin typeface="Arial"/>
              <a:ea typeface="Arial"/>
              <a:cs typeface="Arial"/>
              <a:sym typeface="Arial"/>
            </a:endParaRPr>
          </a:p>
        </p:txBody>
      </p:sp>
      <p:sp>
        <p:nvSpPr>
          <p:cNvPr id="482" name="Google Shape;482;p50"/>
          <p:cNvSpPr/>
          <p:nvPr/>
        </p:nvSpPr>
        <p:spPr>
          <a:xfrm>
            <a:off x="3693311" y="5719403"/>
            <a:ext cx="614782" cy="490480"/>
          </a:xfrm>
          <a:custGeom>
            <a:rect b="b" l="l" r="r" t="t"/>
            <a:pathLst>
              <a:path extrusionOk="0" h="3222968" w="3228210">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83" name="Google Shape;483;p50"/>
          <p:cNvSpPr/>
          <p:nvPr/>
        </p:nvSpPr>
        <p:spPr>
          <a:xfrm>
            <a:off x="5576576" y="5747544"/>
            <a:ext cx="592488" cy="434199"/>
          </a:xfrm>
          <a:custGeom>
            <a:rect b="b" l="l" r="r" t="t"/>
            <a:pathLst>
              <a:path extrusionOk="0" h="2380886" w="3248842">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84" name="Google Shape;484;p50"/>
          <p:cNvSpPr/>
          <p:nvPr/>
        </p:nvSpPr>
        <p:spPr>
          <a:xfrm>
            <a:off x="6495915" y="5754267"/>
            <a:ext cx="592488" cy="420752"/>
          </a:xfrm>
          <a:custGeom>
            <a:rect b="b" l="l" r="r" t="t"/>
            <a:pathLst>
              <a:path extrusionOk="0" h="1440540" w="2028518">
                <a:moveTo>
                  <a:pt x="1359605" y="1366447"/>
                </a:moveTo>
                <a:lnTo>
                  <a:pt x="1359605" y="1406271"/>
                </a:lnTo>
                <a:lnTo>
                  <a:pt x="1942246" y="1406271"/>
                </a:lnTo>
                <a:lnTo>
                  <a:pt x="1942246" y="1366447"/>
                </a:lnTo>
                <a:close/>
                <a:moveTo>
                  <a:pt x="1359605" y="1305350"/>
                </a:moveTo>
                <a:lnTo>
                  <a:pt x="1359605" y="1345174"/>
                </a:lnTo>
                <a:lnTo>
                  <a:pt x="1942246" y="1345174"/>
                </a:lnTo>
                <a:lnTo>
                  <a:pt x="1942246" y="1305350"/>
                </a:lnTo>
                <a:close/>
                <a:moveTo>
                  <a:pt x="1359605" y="1244254"/>
                </a:moveTo>
                <a:lnTo>
                  <a:pt x="1359605" y="1284078"/>
                </a:lnTo>
                <a:lnTo>
                  <a:pt x="1942246" y="1284078"/>
                </a:lnTo>
                <a:lnTo>
                  <a:pt x="1942246" y="1244254"/>
                </a:lnTo>
                <a:close/>
                <a:moveTo>
                  <a:pt x="1359605" y="1183157"/>
                </a:moveTo>
                <a:lnTo>
                  <a:pt x="1359605" y="1222981"/>
                </a:lnTo>
                <a:lnTo>
                  <a:pt x="1942246" y="1222981"/>
                </a:lnTo>
                <a:lnTo>
                  <a:pt x="1942246" y="1183157"/>
                </a:lnTo>
                <a:close/>
                <a:moveTo>
                  <a:pt x="1003047" y="821458"/>
                </a:moveTo>
                <a:lnTo>
                  <a:pt x="1003047" y="1439143"/>
                </a:lnTo>
                <a:lnTo>
                  <a:pt x="1259865" y="1439143"/>
                </a:lnTo>
                <a:lnTo>
                  <a:pt x="1259865" y="821458"/>
                </a:lnTo>
                <a:close/>
                <a:moveTo>
                  <a:pt x="640721" y="818736"/>
                </a:moveTo>
                <a:lnTo>
                  <a:pt x="640721" y="1436421"/>
                </a:lnTo>
                <a:lnTo>
                  <a:pt x="860983" y="1436421"/>
                </a:lnTo>
                <a:lnTo>
                  <a:pt x="860983" y="818736"/>
                </a:lnTo>
                <a:close/>
                <a:moveTo>
                  <a:pt x="1818380" y="734607"/>
                </a:moveTo>
                <a:lnTo>
                  <a:pt x="1818380" y="807677"/>
                </a:lnTo>
                <a:lnTo>
                  <a:pt x="1916476" y="807677"/>
                </a:lnTo>
                <a:lnTo>
                  <a:pt x="1916476" y="734607"/>
                </a:lnTo>
                <a:close/>
                <a:moveTo>
                  <a:pt x="1634779" y="734607"/>
                </a:moveTo>
                <a:lnTo>
                  <a:pt x="1634779" y="807677"/>
                </a:lnTo>
                <a:lnTo>
                  <a:pt x="1732875" y="807677"/>
                </a:lnTo>
                <a:lnTo>
                  <a:pt x="1732875" y="734607"/>
                </a:lnTo>
                <a:close/>
                <a:moveTo>
                  <a:pt x="1451179" y="734607"/>
                </a:moveTo>
                <a:lnTo>
                  <a:pt x="1451179" y="807677"/>
                </a:lnTo>
                <a:lnTo>
                  <a:pt x="1549275" y="807677"/>
                </a:lnTo>
                <a:lnTo>
                  <a:pt x="1549275" y="734607"/>
                </a:lnTo>
                <a:close/>
                <a:moveTo>
                  <a:pt x="1818380" y="582994"/>
                </a:moveTo>
                <a:lnTo>
                  <a:pt x="1818380" y="656064"/>
                </a:lnTo>
                <a:lnTo>
                  <a:pt x="1916476" y="656064"/>
                </a:lnTo>
                <a:lnTo>
                  <a:pt x="1916476" y="582994"/>
                </a:lnTo>
                <a:close/>
                <a:moveTo>
                  <a:pt x="1634779" y="582994"/>
                </a:moveTo>
                <a:lnTo>
                  <a:pt x="1634779" y="656064"/>
                </a:lnTo>
                <a:lnTo>
                  <a:pt x="1732875" y="656064"/>
                </a:lnTo>
                <a:lnTo>
                  <a:pt x="1732875" y="582994"/>
                </a:lnTo>
                <a:close/>
                <a:moveTo>
                  <a:pt x="1451179" y="582994"/>
                </a:moveTo>
                <a:lnTo>
                  <a:pt x="1451179" y="656064"/>
                </a:lnTo>
                <a:lnTo>
                  <a:pt x="1549275" y="656064"/>
                </a:lnTo>
                <a:lnTo>
                  <a:pt x="1549275" y="582994"/>
                </a:lnTo>
                <a:close/>
                <a:moveTo>
                  <a:pt x="403424" y="499916"/>
                </a:moveTo>
                <a:cubicBezTo>
                  <a:pt x="373157" y="499916"/>
                  <a:pt x="348620" y="524453"/>
                  <a:pt x="348620" y="554720"/>
                </a:cubicBezTo>
                <a:lnTo>
                  <a:pt x="348620" y="1438886"/>
                </a:lnTo>
                <a:lnTo>
                  <a:pt x="458227" y="1438886"/>
                </a:lnTo>
                <a:cubicBezTo>
                  <a:pt x="458227" y="1144164"/>
                  <a:pt x="458228" y="849442"/>
                  <a:pt x="458228" y="554720"/>
                </a:cubicBezTo>
                <a:cubicBezTo>
                  <a:pt x="458228" y="524453"/>
                  <a:pt x="433691" y="499916"/>
                  <a:pt x="403424" y="499916"/>
                </a:cubicBezTo>
                <a:close/>
                <a:moveTo>
                  <a:pt x="169200" y="496212"/>
                </a:moveTo>
                <a:cubicBezTo>
                  <a:pt x="138933" y="496212"/>
                  <a:pt x="114396" y="520749"/>
                  <a:pt x="114396" y="551016"/>
                </a:cubicBezTo>
                <a:lnTo>
                  <a:pt x="114396" y="1435182"/>
                </a:lnTo>
                <a:lnTo>
                  <a:pt x="224003" y="1435182"/>
                </a:lnTo>
                <a:cubicBezTo>
                  <a:pt x="224003" y="1140460"/>
                  <a:pt x="224004" y="845738"/>
                  <a:pt x="224004" y="551016"/>
                </a:cubicBezTo>
                <a:cubicBezTo>
                  <a:pt x="224004" y="520749"/>
                  <a:pt x="199467" y="496212"/>
                  <a:pt x="169200" y="496212"/>
                </a:cubicBezTo>
                <a:close/>
                <a:moveTo>
                  <a:pt x="1818380" y="431380"/>
                </a:moveTo>
                <a:lnTo>
                  <a:pt x="1818380" y="504450"/>
                </a:lnTo>
                <a:lnTo>
                  <a:pt x="1916476" y="504450"/>
                </a:lnTo>
                <a:lnTo>
                  <a:pt x="1916476" y="431380"/>
                </a:lnTo>
                <a:close/>
                <a:moveTo>
                  <a:pt x="1634779" y="431380"/>
                </a:moveTo>
                <a:lnTo>
                  <a:pt x="1634779" y="504450"/>
                </a:lnTo>
                <a:lnTo>
                  <a:pt x="1732875" y="504450"/>
                </a:lnTo>
                <a:lnTo>
                  <a:pt x="1732875" y="431380"/>
                </a:lnTo>
                <a:close/>
                <a:moveTo>
                  <a:pt x="1451179" y="431380"/>
                </a:moveTo>
                <a:lnTo>
                  <a:pt x="1451179" y="504450"/>
                </a:lnTo>
                <a:lnTo>
                  <a:pt x="1549275" y="504450"/>
                </a:lnTo>
                <a:lnTo>
                  <a:pt x="1549275" y="431380"/>
                </a:lnTo>
                <a:close/>
                <a:moveTo>
                  <a:pt x="1254606" y="431380"/>
                </a:moveTo>
                <a:lnTo>
                  <a:pt x="1254606" y="504450"/>
                </a:lnTo>
                <a:lnTo>
                  <a:pt x="1352702" y="504450"/>
                </a:lnTo>
                <a:lnTo>
                  <a:pt x="1352702" y="431380"/>
                </a:lnTo>
                <a:close/>
                <a:moveTo>
                  <a:pt x="1071005" y="431380"/>
                </a:moveTo>
                <a:lnTo>
                  <a:pt x="1071005" y="504450"/>
                </a:lnTo>
                <a:lnTo>
                  <a:pt x="1169101" y="504450"/>
                </a:lnTo>
                <a:lnTo>
                  <a:pt x="1169101" y="431380"/>
                </a:lnTo>
                <a:close/>
                <a:moveTo>
                  <a:pt x="887405" y="431380"/>
                </a:moveTo>
                <a:lnTo>
                  <a:pt x="887405" y="504450"/>
                </a:lnTo>
                <a:lnTo>
                  <a:pt x="985501" y="504450"/>
                </a:lnTo>
                <a:lnTo>
                  <a:pt x="985501" y="431380"/>
                </a:lnTo>
                <a:close/>
                <a:moveTo>
                  <a:pt x="726849" y="431380"/>
                </a:moveTo>
                <a:lnTo>
                  <a:pt x="726849" y="504450"/>
                </a:lnTo>
                <a:lnTo>
                  <a:pt x="824945" y="504450"/>
                </a:lnTo>
                <a:lnTo>
                  <a:pt x="824945" y="431380"/>
                </a:lnTo>
                <a:close/>
                <a:moveTo>
                  <a:pt x="543248" y="431380"/>
                </a:moveTo>
                <a:lnTo>
                  <a:pt x="543248" y="504450"/>
                </a:lnTo>
                <a:lnTo>
                  <a:pt x="641344" y="504450"/>
                </a:lnTo>
                <a:lnTo>
                  <a:pt x="641344" y="431380"/>
                </a:lnTo>
                <a:close/>
                <a:moveTo>
                  <a:pt x="525663" y="0"/>
                </a:moveTo>
                <a:lnTo>
                  <a:pt x="525663" y="296929"/>
                </a:lnTo>
                <a:lnTo>
                  <a:pt x="1026614" y="0"/>
                </a:lnTo>
                <a:lnTo>
                  <a:pt x="1026614" y="296930"/>
                </a:lnTo>
                <a:lnTo>
                  <a:pt x="1527566" y="0"/>
                </a:lnTo>
                <a:lnTo>
                  <a:pt x="1527566" y="296930"/>
                </a:lnTo>
                <a:lnTo>
                  <a:pt x="2028518" y="0"/>
                </a:lnTo>
                <a:lnTo>
                  <a:pt x="2028518" y="311577"/>
                </a:lnTo>
                <a:lnTo>
                  <a:pt x="2028518" y="1440540"/>
                </a:lnTo>
                <a:lnTo>
                  <a:pt x="0" y="1440540"/>
                </a:lnTo>
                <a:lnTo>
                  <a:pt x="0" y="311577"/>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5" name="Google Shape;485;p50"/>
          <p:cNvSpPr/>
          <p:nvPr/>
        </p:nvSpPr>
        <p:spPr>
          <a:xfrm rot="5400000">
            <a:off x="4698963" y="5657253"/>
            <a:ext cx="486743" cy="614781"/>
          </a:xfrm>
          <a:custGeom>
            <a:rect b="b" l="l" r="r" t="t"/>
            <a:pathLst>
              <a:path extrusionOk="0" h="1665195" w="1318389">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6" name="Google Shape;486;p50"/>
          <p:cNvSpPr txBox="1"/>
          <p:nvPr/>
        </p:nvSpPr>
        <p:spPr>
          <a:xfrm>
            <a:off x="6169075" y="180500"/>
            <a:ext cx="6049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solidFill>
                  <a:schemeClr val="lt1"/>
                </a:solidFill>
              </a:rPr>
              <a:t>Projet de recherche scientifique</a:t>
            </a:r>
            <a:endParaRPr b="1" sz="42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5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1"/>
          <p:cNvSpPr txBox="1"/>
          <p:nvPr/>
        </p:nvSpPr>
        <p:spPr>
          <a:xfrm>
            <a:off x="835500" y="1759475"/>
            <a:ext cx="5552400" cy="427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00">
                <a:solidFill>
                  <a:srgbClr val="D1D5DB"/>
                </a:solidFill>
                <a:latin typeface="Roboto"/>
                <a:ea typeface="Roboto"/>
                <a:cs typeface="Roboto"/>
                <a:sym typeface="Roboto"/>
              </a:rPr>
              <a:t>Dans un monde confronté aux défis croissants du changement climatique et de l'urbanisation rapide, la gestion efficace des inondations est devenue un impératif pour les collectivités du monde entier. Les inondations soudaines et les inondations fluviales sont des phénomènes météorologiques qui ne cessent de menacer la sécurité des résidents, l'intégrité des infrastructures et la stabilité économique des régions touchées. Pour répondre à ces défis, un projet novateur émerge : la détection automatique des inondations associée à la coupure automatique de l'électricité. Ce projet s'inscrit dans la vision des villes intelligentes et de la gestion proactive des catastrophes, visant à minimiser les risques, à garantir la sécurité des résidents et à réduire les conséquences néfastes des inondations. </a:t>
            </a:r>
            <a:endParaRPr b="1" sz="1900"/>
          </a:p>
        </p:txBody>
      </p:sp>
      <p:pic>
        <p:nvPicPr>
          <p:cNvPr id="492" name="Google Shape;492;p51"/>
          <p:cNvPicPr preferRelativeResize="0"/>
          <p:nvPr/>
        </p:nvPicPr>
        <p:blipFill>
          <a:blip r:embed="rId3">
            <a:alphaModFix/>
          </a:blip>
          <a:stretch>
            <a:fillRect/>
          </a:stretch>
        </p:blipFill>
        <p:spPr>
          <a:xfrm>
            <a:off x="6387898" y="1795800"/>
            <a:ext cx="5080302" cy="3647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2"/>
          <p:cNvSpPr txBox="1"/>
          <p:nvPr>
            <p:ph idx="1" type="body"/>
          </p:nvPr>
        </p:nvSpPr>
        <p:spPr>
          <a:xfrm>
            <a:off x="887700" y="374300"/>
            <a:ext cx="10504200" cy="724200"/>
          </a:xfrm>
          <a:prstGeom prst="rect">
            <a:avLst/>
          </a:prstGeom>
        </p:spPr>
        <p:txBody>
          <a:bodyPr anchorCtr="0" anchor="ctr" bIns="45700" lIns="91425" spcFirstLastPara="1" rIns="91425" wrap="square" tIns="45700">
            <a:noAutofit/>
          </a:bodyPr>
          <a:lstStyle/>
          <a:p>
            <a:pPr indent="0" lvl="0" marL="0" rtl="0" algn="ctr">
              <a:spcBef>
                <a:spcPts val="1000"/>
              </a:spcBef>
              <a:spcAft>
                <a:spcPts val="0"/>
              </a:spcAft>
              <a:buNone/>
            </a:pPr>
            <a:r>
              <a:rPr b="1" lang="en-US" sz="2600"/>
              <a:t>Principe de fonctionnement</a:t>
            </a:r>
            <a:endParaRPr b="1" sz="2600"/>
          </a:p>
        </p:txBody>
      </p:sp>
      <p:sp>
        <p:nvSpPr>
          <p:cNvPr id="499" name="Google Shape;499;p52"/>
          <p:cNvSpPr txBox="1"/>
          <p:nvPr/>
        </p:nvSpPr>
        <p:spPr>
          <a:xfrm>
            <a:off x="0" y="2349825"/>
            <a:ext cx="11261700" cy="390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US" sz="1600">
                <a:solidFill>
                  <a:schemeClr val="dk1"/>
                </a:solidFill>
                <a:latin typeface="Roboto"/>
                <a:ea typeface="Roboto"/>
                <a:cs typeface="Roboto"/>
                <a:sym typeface="Roboto"/>
              </a:rPr>
              <a:t>La détection automatique des inondations repose sur un ensemble de technologies de pointe et de capteurs spécialement conçus pour surveiller en temps réel les conditions météorologiques et hydrologiques. Ces capteurs mesurent des paramètres tels que les niveaux d'eau, les précipitations, les débits des cours d'eau et la pression atmosphérique. Ils sont programmés pour détecter des seuils critiques, des niveaux au-delà desquels la sécurité est menacée. Lorsque l'un de ces seuils est atteint, les capteurs génèrent automatiquement des alertes, transmettant des données numériques à un système de contrôle central.</a:t>
            </a:r>
            <a:endParaRPr b="1" sz="1600">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600">
                <a:solidFill>
                  <a:schemeClr val="dk1"/>
                </a:solidFill>
                <a:latin typeface="Roboto"/>
                <a:ea typeface="Roboto"/>
                <a:cs typeface="Roboto"/>
                <a:sym typeface="Roboto"/>
              </a:rPr>
              <a:t>Ce système de contrôle central évalue la situation en fonction des données reçues, déterminant la gravité de l'inondation et le risque qu'elle représente. Si l'inondation est susceptible de causer des dommages, des procédures d'urgence sont activées, telles que l'évacuation de zones à risque, la mobilisation de ressources de secours et la communication avec le public. En cas de menace pour le réseau électrique, des dispositifs de coupure d'électricité peuvent être activés sélectivement pour des zones spécifiques.</a:t>
            </a:r>
            <a:endParaRPr b="1" sz="1600">
              <a:solidFill>
                <a:schemeClr val="dk1"/>
              </a:solidFill>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3"/>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b="1" lang="en-US" sz="2500">
                <a:solidFill>
                  <a:schemeClr val="dk1"/>
                </a:solidFill>
                <a:latin typeface="Roboto"/>
                <a:ea typeface="Roboto"/>
                <a:cs typeface="Roboto"/>
                <a:sym typeface="Roboto"/>
              </a:rPr>
              <a:t>les capteurs utilisés </a:t>
            </a:r>
            <a:endParaRPr b="1" sz="6700">
              <a:solidFill>
                <a:schemeClr val="dk1"/>
              </a:solidFill>
            </a:endParaRPr>
          </a:p>
        </p:txBody>
      </p:sp>
      <p:sp>
        <p:nvSpPr>
          <p:cNvPr id="505" name="Google Shape;505;p53"/>
          <p:cNvSpPr txBox="1"/>
          <p:nvPr/>
        </p:nvSpPr>
        <p:spPr>
          <a:xfrm>
            <a:off x="1094563" y="2499475"/>
            <a:ext cx="46359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Roboto"/>
                <a:ea typeface="Roboto"/>
                <a:cs typeface="Roboto"/>
                <a:sym typeface="Roboto"/>
              </a:rPr>
              <a:t>dans une région sujette aux inondations fluviales, les capteurs de niveau d'eau et de débit peuvent être prioritaires. Dans une zone sujette aux inondations dues à des pluies torrentielles, les capteurs de précipitations peuvent être essentiels.</a:t>
            </a:r>
            <a:endParaRPr b="1" sz="1800">
              <a:solidFill>
                <a:schemeClr val="dk1"/>
              </a:solidFill>
            </a:endParaRPr>
          </a:p>
        </p:txBody>
      </p:sp>
      <p:grpSp>
        <p:nvGrpSpPr>
          <p:cNvPr id="506" name="Google Shape;506;p53"/>
          <p:cNvGrpSpPr/>
          <p:nvPr/>
        </p:nvGrpSpPr>
        <p:grpSpPr>
          <a:xfrm>
            <a:off x="1372550" y="1259339"/>
            <a:ext cx="4635842" cy="807861"/>
            <a:chOff x="1894817" y="4307149"/>
            <a:chExt cx="2806200" cy="807861"/>
          </a:xfrm>
        </p:grpSpPr>
        <p:sp>
          <p:nvSpPr>
            <p:cNvPr id="507" name="Google Shape;507;p53"/>
            <p:cNvSpPr txBox="1"/>
            <p:nvPr/>
          </p:nvSpPr>
          <p:spPr>
            <a:xfrm>
              <a:off x="1894817" y="4714810"/>
              <a:ext cx="2806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000">
                <a:solidFill>
                  <a:schemeClr val="dk1"/>
                </a:solidFill>
                <a:latin typeface="Roboto"/>
                <a:ea typeface="Roboto"/>
                <a:cs typeface="Roboto"/>
                <a:sym typeface="Roboto"/>
              </a:endParaRPr>
            </a:p>
          </p:txBody>
        </p:sp>
        <p:sp>
          <p:nvSpPr>
            <p:cNvPr id="508" name="Google Shape;508;p53"/>
            <p:cNvSpPr txBox="1"/>
            <p:nvPr/>
          </p:nvSpPr>
          <p:spPr>
            <a:xfrm>
              <a:off x="1985513" y="4307149"/>
              <a:ext cx="238086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accent1"/>
                  </a:solidFill>
                  <a:latin typeface="Arial"/>
                  <a:ea typeface="Arial"/>
                  <a:cs typeface="Arial"/>
                  <a:sym typeface="Arial"/>
                </a:rPr>
                <a:t>.  </a:t>
              </a:r>
              <a:endParaRPr sz="1600">
                <a:solidFill>
                  <a:schemeClr val="accent1"/>
                </a:solidFill>
                <a:latin typeface="Arial"/>
                <a:ea typeface="Arial"/>
                <a:cs typeface="Arial"/>
                <a:sym typeface="Arial"/>
              </a:endParaRPr>
            </a:p>
          </p:txBody>
        </p:sp>
      </p:grpSp>
      <p:pic>
        <p:nvPicPr>
          <p:cNvPr id="509" name="Google Shape;509;p53"/>
          <p:cNvPicPr preferRelativeResize="0"/>
          <p:nvPr/>
        </p:nvPicPr>
        <p:blipFill>
          <a:blip r:embed="rId3">
            <a:alphaModFix/>
          </a:blip>
          <a:stretch>
            <a:fillRect/>
          </a:stretch>
        </p:blipFill>
        <p:spPr>
          <a:xfrm>
            <a:off x="6560050" y="1216150"/>
            <a:ext cx="5479551" cy="3744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4"/>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262626"/>
              </a:buClr>
              <a:buSzPts val="5400"/>
              <a:buNone/>
            </a:pPr>
            <a:r>
              <a:rPr b="1" lang="en-US" sz="2500">
                <a:solidFill>
                  <a:schemeClr val="dk1"/>
                </a:solidFill>
                <a:latin typeface="Roboto"/>
                <a:ea typeface="Roboto"/>
                <a:cs typeface="Roboto"/>
                <a:sym typeface="Roboto"/>
              </a:rPr>
              <a:t>les capteurs utilisés</a:t>
            </a:r>
            <a:endParaRPr/>
          </a:p>
        </p:txBody>
      </p:sp>
      <p:sp>
        <p:nvSpPr>
          <p:cNvPr id="515" name="Google Shape;515;p54"/>
          <p:cNvSpPr/>
          <p:nvPr/>
        </p:nvSpPr>
        <p:spPr>
          <a:xfrm>
            <a:off x="10647814" y="1552711"/>
            <a:ext cx="482094" cy="834300"/>
          </a:xfrm>
          <a:custGeom>
            <a:rect b="b" l="l" r="r" t="t"/>
            <a:pathLst>
              <a:path extrusionOk="0" h="3240000" w="1872208">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2"/>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262626"/>
              </a:solidFill>
              <a:latin typeface="Arial"/>
              <a:ea typeface="Arial"/>
              <a:cs typeface="Arial"/>
              <a:sym typeface="Arial"/>
            </a:endParaRPr>
          </a:p>
        </p:txBody>
      </p:sp>
      <p:sp>
        <p:nvSpPr>
          <p:cNvPr id="516" name="Google Shape;516;p54"/>
          <p:cNvSpPr/>
          <p:nvPr/>
        </p:nvSpPr>
        <p:spPr>
          <a:xfrm>
            <a:off x="2754521" y="5469086"/>
            <a:ext cx="1053000" cy="836630"/>
          </a:xfrm>
          <a:custGeom>
            <a:rect b="b" l="l" r="r" t="t"/>
            <a:pathLst>
              <a:path extrusionOk="0" h="2574247" w="3240000">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1"/>
          </a:solidFill>
          <a:ln cap="flat" cmpd="sng" w="158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262626"/>
              </a:solidFill>
              <a:latin typeface="Arial"/>
              <a:ea typeface="Arial"/>
              <a:cs typeface="Arial"/>
              <a:sym typeface="Arial"/>
            </a:endParaRPr>
          </a:p>
        </p:txBody>
      </p:sp>
      <p:sp>
        <p:nvSpPr>
          <p:cNvPr id="517" name="Google Shape;517;p54"/>
          <p:cNvSpPr txBox="1"/>
          <p:nvPr/>
        </p:nvSpPr>
        <p:spPr>
          <a:xfrm>
            <a:off x="626625" y="1623950"/>
            <a:ext cx="5587500" cy="46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latin typeface="Roboto"/>
                <a:ea typeface="Roboto"/>
                <a:cs typeface="Roboto"/>
                <a:sym typeface="Roboto"/>
              </a:rPr>
              <a:t>Les capteurs mentionnés ci-dessus mesurent divers paramètres environnementaux et liés aux conditions météorologiques, et les surveillent en permanence. Les données de ces capteurs sont constamment transmises à un contrôleur . Il vérifie les éventuelles irrégularités dans les mesures des capteurs et effectue les calculs associés. Il est également équipé d'un module Wi-Fi, ou d’une autre </a:t>
            </a:r>
            <a:r>
              <a:rPr b="1" lang="en-US" sz="1800">
                <a:solidFill>
                  <a:schemeClr val="dk1"/>
                </a:solidFill>
                <a:latin typeface="Roboto"/>
                <a:ea typeface="Roboto"/>
                <a:cs typeface="Roboto"/>
                <a:sym typeface="Roboto"/>
              </a:rPr>
              <a:t>réseau</a:t>
            </a:r>
            <a:r>
              <a:rPr b="1" lang="en-US" sz="1800">
                <a:solidFill>
                  <a:schemeClr val="dk1"/>
                </a:solidFill>
                <a:latin typeface="Roboto"/>
                <a:ea typeface="Roboto"/>
                <a:cs typeface="Roboto"/>
                <a:sym typeface="Roboto"/>
              </a:rPr>
              <a:t>, ce qui lui permet d'envoyer les données des capteurs à une plateforme IoT à distance en utilisant les protocoles IoT via la connexion à ce réseau.</a:t>
            </a:r>
            <a:endParaRPr b="1" sz="2000">
              <a:solidFill>
                <a:schemeClr val="dk1"/>
              </a:solidFill>
            </a:endParaRPr>
          </a:p>
        </p:txBody>
      </p:sp>
      <p:pic>
        <p:nvPicPr>
          <p:cNvPr id="518" name="Google Shape;518;p54"/>
          <p:cNvPicPr preferRelativeResize="0"/>
          <p:nvPr/>
        </p:nvPicPr>
        <p:blipFill>
          <a:blip r:embed="rId3">
            <a:alphaModFix/>
          </a:blip>
          <a:stretch>
            <a:fillRect/>
          </a:stretch>
        </p:blipFill>
        <p:spPr>
          <a:xfrm>
            <a:off x="6945025" y="3218250"/>
            <a:ext cx="4577800" cy="2717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5"/>
          <p:cNvSpPr txBox="1"/>
          <p:nvPr/>
        </p:nvSpPr>
        <p:spPr>
          <a:xfrm>
            <a:off x="278500" y="1009550"/>
            <a:ext cx="9939000" cy="585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1"/>
                </a:solidFill>
                <a:latin typeface="Roboto"/>
                <a:ea typeface="Roboto"/>
                <a:cs typeface="Roboto"/>
                <a:sym typeface="Roboto"/>
              </a:rPr>
              <a:t>Le réseau de capteurs est généralement connecté à un réseau de communication, qui peut inclure diverses technologies telles que :</a:t>
            </a:r>
            <a:endParaRPr b="1" sz="1500">
              <a:solidFill>
                <a:schemeClr val="dk1"/>
              </a:solidFill>
              <a:latin typeface="Roboto"/>
              <a:ea typeface="Roboto"/>
              <a:cs typeface="Roboto"/>
              <a:sym typeface="Roboto"/>
            </a:endParaRPr>
          </a:p>
          <a:p>
            <a:pPr indent="0" lvl="0" marL="0" rtl="0" algn="l">
              <a:spcBef>
                <a:spcPts val="0"/>
              </a:spcBef>
              <a:spcAft>
                <a:spcPts val="0"/>
              </a:spcAft>
              <a:buNone/>
            </a:pPr>
            <a:r>
              <a:t/>
            </a:r>
            <a:endParaRPr b="1" sz="1500">
              <a:solidFill>
                <a:schemeClr val="dk1"/>
              </a:solidFill>
              <a:latin typeface="Roboto"/>
              <a:ea typeface="Roboto"/>
              <a:cs typeface="Roboto"/>
              <a:sym typeface="Roboto"/>
            </a:endParaRPr>
          </a:p>
          <a:p>
            <a:pPr indent="-330200" lvl="0" marL="457200" rtl="0" algn="l">
              <a:lnSpc>
                <a:spcPct val="115000"/>
              </a:lnSpc>
              <a:spcBef>
                <a:spcPts val="1500"/>
              </a:spcBef>
              <a:spcAft>
                <a:spcPts val="0"/>
              </a:spcAft>
              <a:buClr>
                <a:schemeClr val="dk1"/>
              </a:buClr>
              <a:buSzPts val="1600"/>
              <a:buFont typeface="Roboto"/>
              <a:buChar char="●"/>
            </a:pPr>
            <a:r>
              <a:rPr b="1" lang="en-US" sz="1600">
                <a:solidFill>
                  <a:schemeClr val="dk1"/>
                </a:solidFill>
                <a:latin typeface="Roboto"/>
                <a:ea typeface="Roboto"/>
                <a:cs typeface="Roboto"/>
                <a:sym typeface="Roboto"/>
              </a:rPr>
              <a:t>Réseaux Wi-Fi : Les capteurs peuvent être connectés à des réseaux Wi-Fi locaux, ce qui leur permet de communiquer avec un point d'accès Wi-Fi central. Cependant, la portée du Wi-Fi est limitée, ce qui peut nécessiter un déploiement étendu de points d'accès.</a:t>
            </a:r>
            <a:endParaRPr b="1" sz="1600">
              <a:solidFill>
                <a:schemeClr val="dk1"/>
              </a:solidFill>
              <a:latin typeface="Roboto"/>
              <a:ea typeface="Roboto"/>
              <a:cs typeface="Roboto"/>
              <a:sym typeface="Roboto"/>
            </a:endParaRPr>
          </a:p>
          <a:p>
            <a:pPr indent="0" lvl="0" marL="457200" rtl="0" algn="l">
              <a:lnSpc>
                <a:spcPct val="115000"/>
              </a:lnSpc>
              <a:spcBef>
                <a:spcPts val="1500"/>
              </a:spcBef>
              <a:spcAft>
                <a:spcPts val="0"/>
              </a:spcAft>
              <a:buNone/>
            </a:pPr>
            <a:r>
              <a:t/>
            </a:r>
            <a:endParaRPr b="1" sz="1600">
              <a:solidFill>
                <a:schemeClr val="dk1"/>
              </a:solidFill>
              <a:latin typeface="Roboto"/>
              <a:ea typeface="Roboto"/>
              <a:cs typeface="Roboto"/>
              <a:sym typeface="Roboto"/>
            </a:endParaRPr>
          </a:p>
          <a:p>
            <a:pPr indent="-330200" lvl="0" marL="457200" rtl="0" algn="l">
              <a:lnSpc>
                <a:spcPct val="115000"/>
              </a:lnSpc>
              <a:spcBef>
                <a:spcPts val="1500"/>
              </a:spcBef>
              <a:spcAft>
                <a:spcPts val="0"/>
              </a:spcAft>
              <a:buClr>
                <a:schemeClr val="dk1"/>
              </a:buClr>
              <a:buSzPts val="1600"/>
              <a:buFont typeface="Roboto"/>
              <a:buChar char="●"/>
            </a:pPr>
            <a:r>
              <a:rPr b="1" lang="en-US" sz="1600">
                <a:solidFill>
                  <a:schemeClr val="dk1"/>
                </a:solidFill>
                <a:latin typeface="Roboto"/>
                <a:ea typeface="Roboto"/>
                <a:cs typeface="Roboto"/>
                <a:sym typeface="Roboto"/>
              </a:rPr>
              <a:t>Réseaux 4G/5G : Les capteurs peuvent être équipés de modules de communication 4G/5G pour se connecter à Internet via des réseaux de téléphonie mobile. Cela offre une couverture plus large et est particulièrement adapté aux zones éloignées.</a:t>
            </a:r>
            <a:endParaRPr b="1" sz="1600">
              <a:solidFill>
                <a:schemeClr val="dk1"/>
              </a:solidFill>
              <a:latin typeface="Roboto"/>
              <a:ea typeface="Roboto"/>
              <a:cs typeface="Roboto"/>
              <a:sym typeface="Roboto"/>
            </a:endParaRPr>
          </a:p>
          <a:p>
            <a:pPr indent="0" lvl="0" marL="457200" rtl="0" algn="l">
              <a:lnSpc>
                <a:spcPct val="115000"/>
              </a:lnSpc>
              <a:spcBef>
                <a:spcPts val="1500"/>
              </a:spcBef>
              <a:spcAft>
                <a:spcPts val="0"/>
              </a:spcAft>
              <a:buNone/>
            </a:pPr>
            <a:r>
              <a:t/>
            </a:r>
            <a:endParaRPr b="1" sz="1600">
              <a:solidFill>
                <a:schemeClr val="dk1"/>
              </a:solidFill>
              <a:latin typeface="Roboto"/>
              <a:ea typeface="Roboto"/>
              <a:cs typeface="Roboto"/>
              <a:sym typeface="Roboto"/>
            </a:endParaRPr>
          </a:p>
          <a:p>
            <a:pPr indent="-330200" lvl="0" marL="457200" rtl="0" algn="l">
              <a:lnSpc>
                <a:spcPct val="115000"/>
              </a:lnSpc>
              <a:spcBef>
                <a:spcPts val="1500"/>
              </a:spcBef>
              <a:spcAft>
                <a:spcPts val="0"/>
              </a:spcAft>
              <a:buClr>
                <a:schemeClr val="dk1"/>
              </a:buClr>
              <a:buSzPts val="1600"/>
              <a:buFont typeface="Roboto"/>
              <a:buChar char="●"/>
            </a:pPr>
            <a:r>
              <a:rPr b="1" lang="en-US" sz="1600">
                <a:solidFill>
                  <a:schemeClr val="dk1"/>
                </a:solidFill>
                <a:latin typeface="Roboto"/>
                <a:ea typeface="Roboto"/>
                <a:cs typeface="Roboto"/>
                <a:sym typeface="Roboto"/>
              </a:rPr>
              <a:t>Réseaux Satellite : Dans les zones éloignées ou isolées, les capteurs peuvent utiliser des communications par satellite pour transmettre leurs données.</a:t>
            </a:r>
            <a:endParaRPr b="1" sz="16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b="1" lang="en-US" sz="1600">
                <a:solidFill>
                  <a:schemeClr val="dk1"/>
                </a:solidFill>
                <a:latin typeface="Roboto"/>
                <a:ea typeface="Roboto"/>
                <a:cs typeface="Roboto"/>
                <a:sym typeface="Roboto"/>
              </a:rPr>
              <a:t>Une fois que les capteurs ont collecté des données, ils les transmettent via le réseau de communication au système de contrôle central.</a:t>
            </a:r>
            <a:endParaRPr b="1" sz="2000">
              <a:solidFill>
                <a:schemeClr val="dk1"/>
              </a:solidFill>
              <a:latin typeface="Roboto"/>
              <a:ea typeface="Roboto"/>
              <a:cs typeface="Roboto"/>
              <a:sym typeface="Roboto"/>
            </a:endParaRPr>
          </a:p>
          <a:p>
            <a:pPr indent="0" lvl="0" marL="0" rtl="0" algn="l">
              <a:spcBef>
                <a:spcPts val="1500"/>
              </a:spcBef>
              <a:spcAft>
                <a:spcPts val="0"/>
              </a:spcAft>
              <a:buNone/>
            </a:pPr>
            <a:r>
              <a:t/>
            </a:r>
            <a:endParaRPr b="1" sz="15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9"/>
          <p:cNvSpPr txBox="1"/>
          <p:nvPr/>
        </p:nvSpPr>
        <p:spPr>
          <a:xfrm>
            <a:off x="0" y="5310520"/>
            <a:ext cx="12192000" cy="9234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400">
                <a:solidFill>
                  <a:schemeClr val="lt1"/>
                </a:solidFill>
                <a:latin typeface="Times New Roman"/>
                <a:ea typeface="Times New Roman"/>
                <a:cs typeface="Times New Roman"/>
                <a:sym typeface="Times New Roman"/>
              </a:rPr>
              <a:t>Les projets de SMART CITIES</a:t>
            </a:r>
            <a:endParaRPr/>
          </a:p>
        </p:txBody>
      </p:sp>
      <p:grpSp>
        <p:nvGrpSpPr>
          <p:cNvPr id="123" name="Google Shape;123;p29"/>
          <p:cNvGrpSpPr/>
          <p:nvPr/>
        </p:nvGrpSpPr>
        <p:grpSpPr>
          <a:xfrm>
            <a:off x="1438670" y="757180"/>
            <a:ext cx="4158701" cy="1655997"/>
            <a:chOff x="2898066" y="439125"/>
            <a:chExt cx="4158701" cy="1655997"/>
          </a:xfrm>
        </p:grpSpPr>
        <p:grpSp>
          <p:nvGrpSpPr>
            <p:cNvPr id="124" name="Google Shape;124;p29"/>
            <p:cNvGrpSpPr/>
            <p:nvPr/>
          </p:nvGrpSpPr>
          <p:grpSpPr>
            <a:xfrm>
              <a:off x="3957767" y="439125"/>
              <a:ext cx="3099000" cy="1655997"/>
              <a:chOff x="3957767" y="480793"/>
              <a:chExt cx="3099000" cy="1655997"/>
            </a:xfrm>
          </p:grpSpPr>
          <p:sp>
            <p:nvSpPr>
              <p:cNvPr id="125" name="Google Shape;125;p29"/>
              <p:cNvSpPr txBox="1"/>
              <p:nvPr/>
            </p:nvSpPr>
            <p:spPr>
              <a:xfrm>
                <a:off x="3957767" y="905290"/>
                <a:ext cx="3099000" cy="1231500"/>
              </a:xfrm>
              <a:prstGeom prst="rect">
                <a:avLst/>
              </a:prstGeom>
              <a:noFill/>
              <a:ln>
                <a:noFill/>
              </a:ln>
            </p:spPr>
            <p:txBody>
              <a:bodyPr anchorCtr="0" anchor="t" bIns="45700" lIns="91425" spcFirstLastPara="1" rIns="91425" wrap="square" tIns="45700">
                <a:spAutoFit/>
              </a:bodyPr>
              <a:lstStyle/>
              <a:p>
                <a:pPr indent="0" lvl="0" marL="0" rtl="0" algn="l">
                  <a:lnSpc>
                    <a:spcPct val="79411"/>
                  </a:lnSpc>
                  <a:spcBef>
                    <a:spcPts val="0"/>
                  </a:spcBef>
                  <a:spcAft>
                    <a:spcPts val="0"/>
                  </a:spcAft>
                  <a:buSzPts val="1100"/>
                  <a:buNone/>
                </a:pPr>
                <a:r>
                  <a:rPr b="1" lang="en-US" sz="1600">
                    <a:solidFill>
                      <a:srgbClr val="FFFFFF"/>
                    </a:solidFill>
                    <a:highlight>
                      <a:schemeClr val="dk1"/>
                    </a:highlight>
                  </a:rPr>
                  <a:t>Smart City Dortmund | 30.000 réverbères intelligents</a:t>
                </a:r>
                <a:endParaRPr b="1" sz="1600">
                  <a:solidFill>
                    <a:srgbClr val="FFFFFF"/>
                  </a:solidFill>
                  <a:highlight>
                    <a:schemeClr val="dk1"/>
                  </a:highlight>
                </a:endParaRPr>
              </a:p>
              <a:p>
                <a:pPr indent="0" lvl="0" marL="0" rtl="0" algn="ctr">
                  <a:lnSpc>
                    <a:spcPct val="79411"/>
                  </a:lnSpc>
                  <a:spcBef>
                    <a:spcPts val="600"/>
                  </a:spcBef>
                  <a:spcAft>
                    <a:spcPts val="0"/>
                  </a:spcAft>
                  <a:buClr>
                    <a:schemeClr val="dk1"/>
                  </a:buClr>
                  <a:buSzPts val="1100"/>
                  <a:buFont typeface="Arial"/>
                  <a:buNone/>
                </a:pPr>
                <a:r>
                  <a:t/>
                </a:r>
                <a:endParaRPr b="1" sz="1600">
                  <a:solidFill>
                    <a:srgbClr val="FFFFFF"/>
                  </a:solidFill>
                  <a:highlight>
                    <a:schemeClr val="dk1"/>
                  </a:highlight>
                </a:endParaRPr>
              </a:p>
              <a:p>
                <a:pPr indent="0" lvl="0" marL="0" marR="0" rtl="0" algn="l">
                  <a:spcBef>
                    <a:spcPts val="600"/>
                  </a:spcBef>
                  <a:spcAft>
                    <a:spcPts val="0"/>
                  </a:spcAft>
                  <a:buNone/>
                </a:pPr>
                <a:r>
                  <a:t/>
                </a:r>
                <a:endParaRPr b="1" sz="1600">
                  <a:solidFill>
                    <a:schemeClr val="lt1"/>
                  </a:solidFill>
                </a:endParaRPr>
              </a:p>
            </p:txBody>
          </p:sp>
          <p:sp>
            <p:nvSpPr>
              <p:cNvPr id="126" name="Google Shape;126;p29"/>
              <p:cNvSpPr txBox="1"/>
              <p:nvPr/>
            </p:nvSpPr>
            <p:spPr>
              <a:xfrm>
                <a:off x="3957767" y="480793"/>
                <a:ext cx="3099000" cy="5232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Commercial</a:t>
                </a:r>
                <a:endParaRPr b="1" sz="2700">
                  <a:solidFill>
                    <a:schemeClr val="lt1"/>
                  </a:solidFill>
                  <a:latin typeface="Arial"/>
                  <a:ea typeface="Arial"/>
                  <a:cs typeface="Arial"/>
                  <a:sym typeface="Arial"/>
                </a:endParaRPr>
              </a:p>
            </p:txBody>
          </p:sp>
        </p:grpSp>
        <p:sp>
          <p:nvSpPr>
            <p:cNvPr id="127" name="Google Shape;127;p29"/>
            <p:cNvSpPr txBox="1"/>
            <p:nvPr/>
          </p:nvSpPr>
          <p:spPr>
            <a:xfrm>
              <a:off x="2898066" y="559041"/>
              <a:ext cx="1078173" cy="1015663"/>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6000">
                  <a:solidFill>
                    <a:schemeClr val="accent1"/>
                  </a:solidFill>
                  <a:latin typeface="Arial"/>
                  <a:ea typeface="Arial"/>
                  <a:cs typeface="Arial"/>
                  <a:sym typeface="Arial"/>
                </a:rPr>
                <a:t>01</a:t>
              </a:r>
              <a:endParaRPr b="1" sz="6000">
                <a:solidFill>
                  <a:schemeClr val="accent1"/>
                </a:solidFill>
                <a:latin typeface="Arial"/>
                <a:ea typeface="Arial"/>
                <a:cs typeface="Arial"/>
                <a:sym typeface="Arial"/>
              </a:endParaRPr>
            </a:p>
          </p:txBody>
        </p:sp>
      </p:grpSp>
      <p:grpSp>
        <p:nvGrpSpPr>
          <p:cNvPr id="128" name="Google Shape;128;p29"/>
          <p:cNvGrpSpPr/>
          <p:nvPr/>
        </p:nvGrpSpPr>
        <p:grpSpPr>
          <a:xfrm>
            <a:off x="6594613" y="757180"/>
            <a:ext cx="4741981" cy="1135579"/>
            <a:chOff x="2898066" y="439125"/>
            <a:chExt cx="4574831" cy="1135579"/>
          </a:xfrm>
        </p:grpSpPr>
        <p:grpSp>
          <p:nvGrpSpPr>
            <p:cNvPr id="129" name="Google Shape;129;p29"/>
            <p:cNvGrpSpPr/>
            <p:nvPr/>
          </p:nvGrpSpPr>
          <p:grpSpPr>
            <a:xfrm>
              <a:off x="3957755" y="439125"/>
              <a:ext cx="3515142" cy="793795"/>
              <a:chOff x="3957755" y="480793"/>
              <a:chExt cx="3515142" cy="793795"/>
            </a:xfrm>
          </p:grpSpPr>
          <p:sp>
            <p:nvSpPr>
              <p:cNvPr id="130" name="Google Shape;130;p29"/>
              <p:cNvSpPr txBox="1"/>
              <p:nvPr/>
            </p:nvSpPr>
            <p:spPr>
              <a:xfrm>
                <a:off x="3957755" y="905288"/>
                <a:ext cx="3515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1800">
                    <a:solidFill>
                      <a:schemeClr val="lt1"/>
                    </a:solidFill>
                  </a:rPr>
                  <a:t>Smart flood detection system</a:t>
                </a:r>
                <a:endParaRPr sz="200">
                  <a:solidFill>
                    <a:schemeClr val="lt1"/>
                  </a:solidFill>
                  <a:latin typeface="Arial"/>
                  <a:ea typeface="Arial"/>
                  <a:cs typeface="Arial"/>
                  <a:sym typeface="Arial"/>
                </a:endParaRPr>
              </a:p>
            </p:txBody>
          </p:sp>
          <p:sp>
            <p:nvSpPr>
              <p:cNvPr id="131" name="Google Shape;131;p29"/>
              <p:cNvSpPr txBox="1"/>
              <p:nvPr/>
            </p:nvSpPr>
            <p:spPr>
              <a:xfrm>
                <a:off x="3957766" y="480793"/>
                <a:ext cx="3515131" cy="461665"/>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Recherche Scientifique</a:t>
                </a:r>
                <a:endParaRPr/>
              </a:p>
            </p:txBody>
          </p:sp>
        </p:grpSp>
        <p:sp>
          <p:nvSpPr>
            <p:cNvPr id="132" name="Google Shape;132;p29"/>
            <p:cNvSpPr txBox="1"/>
            <p:nvPr/>
          </p:nvSpPr>
          <p:spPr>
            <a:xfrm>
              <a:off x="2898066" y="559041"/>
              <a:ext cx="1078173" cy="1015663"/>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6000">
                  <a:solidFill>
                    <a:schemeClr val="accent1"/>
                  </a:solidFill>
                  <a:latin typeface="Arial"/>
                  <a:ea typeface="Arial"/>
                  <a:cs typeface="Arial"/>
                  <a:sym typeface="Arial"/>
                </a:rPr>
                <a:t>02</a:t>
              </a:r>
              <a:endParaRPr b="1" sz="6000">
                <a:solidFill>
                  <a:schemeClr val="accent1"/>
                </a:solidFill>
                <a:latin typeface="Arial"/>
                <a:ea typeface="Arial"/>
                <a:cs typeface="Arial"/>
                <a:sym typeface="Arial"/>
              </a:endParaRPr>
            </a:p>
          </p:txBody>
        </p:sp>
      </p:grpSp>
      <p:grpSp>
        <p:nvGrpSpPr>
          <p:cNvPr id="133" name="Google Shape;133;p29"/>
          <p:cNvGrpSpPr/>
          <p:nvPr/>
        </p:nvGrpSpPr>
        <p:grpSpPr>
          <a:xfrm>
            <a:off x="1438670" y="2609314"/>
            <a:ext cx="4158717" cy="1135579"/>
            <a:chOff x="2898066" y="439125"/>
            <a:chExt cx="4158717" cy="1135579"/>
          </a:xfrm>
        </p:grpSpPr>
        <p:grpSp>
          <p:nvGrpSpPr>
            <p:cNvPr id="134" name="Google Shape;134;p29"/>
            <p:cNvGrpSpPr/>
            <p:nvPr/>
          </p:nvGrpSpPr>
          <p:grpSpPr>
            <a:xfrm>
              <a:off x="3957767" y="439125"/>
              <a:ext cx="3099016" cy="839997"/>
              <a:chOff x="3957767" y="480793"/>
              <a:chExt cx="3099016" cy="839997"/>
            </a:xfrm>
          </p:grpSpPr>
          <p:sp>
            <p:nvSpPr>
              <p:cNvPr id="135" name="Google Shape;135;p29"/>
              <p:cNvSpPr txBox="1"/>
              <p:nvPr/>
            </p:nvSpPr>
            <p:spPr>
              <a:xfrm>
                <a:off x="3957767" y="905290"/>
                <a:ext cx="3099000" cy="415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100">
                    <a:solidFill>
                      <a:schemeClr val="lt1"/>
                    </a:solidFill>
                  </a:rPr>
                  <a:t>Poubelles intelligentes</a:t>
                </a:r>
                <a:endParaRPr b="1" sz="2100">
                  <a:solidFill>
                    <a:schemeClr val="lt1"/>
                  </a:solidFill>
                </a:endParaRPr>
              </a:p>
            </p:txBody>
          </p:sp>
          <p:sp>
            <p:nvSpPr>
              <p:cNvPr id="136" name="Google Shape;136;p29"/>
              <p:cNvSpPr txBox="1"/>
              <p:nvPr/>
            </p:nvSpPr>
            <p:spPr>
              <a:xfrm>
                <a:off x="3957767" y="480793"/>
                <a:ext cx="3099016" cy="507831"/>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700">
                    <a:solidFill>
                      <a:schemeClr val="lt1"/>
                    </a:solidFill>
                    <a:latin typeface="Arial"/>
                    <a:ea typeface="Arial"/>
                    <a:cs typeface="Arial"/>
                    <a:sym typeface="Arial"/>
                  </a:rPr>
                  <a:t>Universitaire</a:t>
                </a:r>
                <a:endParaRPr/>
              </a:p>
            </p:txBody>
          </p:sp>
        </p:grpSp>
        <p:sp>
          <p:nvSpPr>
            <p:cNvPr id="137" name="Google Shape;137;p29"/>
            <p:cNvSpPr txBox="1"/>
            <p:nvPr/>
          </p:nvSpPr>
          <p:spPr>
            <a:xfrm>
              <a:off x="2898066" y="559041"/>
              <a:ext cx="1078173" cy="1015663"/>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6000">
                  <a:solidFill>
                    <a:schemeClr val="accent1"/>
                  </a:solidFill>
                  <a:latin typeface="Arial"/>
                  <a:ea typeface="Arial"/>
                  <a:cs typeface="Arial"/>
                  <a:sym typeface="Arial"/>
                </a:rPr>
                <a:t>03</a:t>
              </a:r>
              <a:endParaRPr b="1" sz="6000">
                <a:solidFill>
                  <a:schemeClr val="accent1"/>
                </a:solidFill>
                <a:latin typeface="Arial"/>
                <a:ea typeface="Arial"/>
                <a:cs typeface="Arial"/>
                <a:sym typeface="Arial"/>
              </a:endParaRPr>
            </a:p>
          </p:txBody>
        </p:sp>
      </p:grpSp>
      <p:grpSp>
        <p:nvGrpSpPr>
          <p:cNvPr id="138" name="Google Shape;138;p29"/>
          <p:cNvGrpSpPr/>
          <p:nvPr/>
        </p:nvGrpSpPr>
        <p:grpSpPr>
          <a:xfrm>
            <a:off x="6594613" y="2609314"/>
            <a:ext cx="4357913" cy="1135579"/>
            <a:chOff x="2898066" y="439125"/>
            <a:chExt cx="4357913" cy="1135579"/>
          </a:xfrm>
        </p:grpSpPr>
        <p:grpSp>
          <p:nvGrpSpPr>
            <p:cNvPr id="139" name="Google Shape;139;p29"/>
            <p:cNvGrpSpPr/>
            <p:nvPr/>
          </p:nvGrpSpPr>
          <p:grpSpPr>
            <a:xfrm>
              <a:off x="3957767" y="439125"/>
              <a:ext cx="3298212" cy="1070986"/>
              <a:chOff x="3957767" y="480793"/>
              <a:chExt cx="3298212" cy="1070986"/>
            </a:xfrm>
          </p:grpSpPr>
          <p:sp>
            <p:nvSpPr>
              <p:cNvPr id="140" name="Google Shape;140;p29"/>
              <p:cNvSpPr txBox="1"/>
              <p:nvPr/>
            </p:nvSpPr>
            <p:spPr>
              <a:xfrm>
                <a:off x="3957779" y="905279"/>
                <a:ext cx="32982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rPr>
                  <a:t>Smart Pedestrian and Vehicle Safety System</a:t>
                </a:r>
                <a:endParaRPr b="1" sz="1800">
                  <a:solidFill>
                    <a:schemeClr val="lt1"/>
                  </a:solidFill>
                </a:endParaRPr>
              </a:p>
            </p:txBody>
          </p:sp>
          <p:sp>
            <p:nvSpPr>
              <p:cNvPr id="141" name="Google Shape;141;p29"/>
              <p:cNvSpPr txBox="1"/>
              <p:nvPr/>
            </p:nvSpPr>
            <p:spPr>
              <a:xfrm>
                <a:off x="3957767" y="480793"/>
                <a:ext cx="3099016" cy="507831"/>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700">
                    <a:solidFill>
                      <a:schemeClr val="lt1"/>
                    </a:solidFill>
                    <a:latin typeface="Arial"/>
                    <a:ea typeface="Arial"/>
                    <a:cs typeface="Arial"/>
                    <a:sym typeface="Arial"/>
                  </a:rPr>
                  <a:t>Innovant</a:t>
                </a:r>
                <a:endParaRPr b="1" sz="2700">
                  <a:solidFill>
                    <a:schemeClr val="lt1"/>
                  </a:solidFill>
                  <a:latin typeface="Arial"/>
                  <a:ea typeface="Arial"/>
                  <a:cs typeface="Arial"/>
                  <a:sym typeface="Arial"/>
                </a:endParaRPr>
              </a:p>
            </p:txBody>
          </p:sp>
        </p:grpSp>
        <p:sp>
          <p:nvSpPr>
            <p:cNvPr id="142" name="Google Shape;142;p29"/>
            <p:cNvSpPr txBox="1"/>
            <p:nvPr/>
          </p:nvSpPr>
          <p:spPr>
            <a:xfrm>
              <a:off x="2898066" y="559041"/>
              <a:ext cx="1078173" cy="1015663"/>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6000">
                  <a:solidFill>
                    <a:schemeClr val="accent1"/>
                  </a:solidFill>
                  <a:latin typeface="Arial"/>
                  <a:ea typeface="Arial"/>
                  <a:cs typeface="Arial"/>
                  <a:sym typeface="Arial"/>
                </a:rPr>
                <a:t>04</a:t>
              </a:r>
              <a:endParaRPr b="1" sz="6000">
                <a:solidFill>
                  <a:schemeClr val="accent1"/>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6"/>
          <p:cNvSpPr/>
          <p:nvPr/>
        </p:nvSpPr>
        <p:spPr>
          <a:xfrm>
            <a:off x="646094" y="1828800"/>
            <a:ext cx="3901012" cy="3190461"/>
          </a:xfrm>
          <a:prstGeom prst="frame">
            <a:avLst>
              <a:gd fmla="val 2531" name="adj1"/>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30" name="Google Shape;530;p56"/>
          <p:cNvSpPr/>
          <p:nvPr/>
        </p:nvSpPr>
        <p:spPr>
          <a:xfrm>
            <a:off x="5117400" y="439950"/>
            <a:ext cx="5657100" cy="720600"/>
          </a:xfrm>
          <a:prstGeom prst="rect">
            <a:avLst/>
          </a:prstGeom>
          <a:noFill/>
          <a:ln>
            <a:noFill/>
          </a:ln>
        </p:spPr>
        <p:txBody>
          <a:bodyPr anchorCtr="0" anchor="ctr" bIns="45700" lIns="0" spcFirstLastPara="1" rIns="91425" wrap="square" tIns="45700">
            <a:noAutofit/>
          </a:bodyPr>
          <a:lstStyle/>
          <a:p>
            <a:pPr indent="0" lvl="0" marL="0" marR="0" rtl="0" algn="l">
              <a:spcBef>
                <a:spcPts val="0"/>
              </a:spcBef>
              <a:spcAft>
                <a:spcPts val="0"/>
              </a:spcAft>
              <a:buNone/>
            </a:pPr>
            <a:r>
              <a:rPr b="1" lang="en-US" sz="2000">
                <a:solidFill>
                  <a:schemeClr val="dk1"/>
                </a:solidFill>
                <a:latin typeface="Roboto"/>
                <a:ea typeface="Roboto"/>
                <a:cs typeface="Roboto"/>
                <a:sym typeface="Roboto"/>
              </a:rPr>
              <a:t>In</a:t>
            </a:r>
            <a:r>
              <a:rPr b="1" lang="en-US" sz="2100">
                <a:solidFill>
                  <a:schemeClr val="dk1"/>
                </a:solidFill>
                <a:latin typeface="Roboto"/>
                <a:ea typeface="Roboto"/>
                <a:cs typeface="Roboto"/>
                <a:sym typeface="Roboto"/>
              </a:rPr>
              <a:t>tégration de la Coupure d'Électricité</a:t>
            </a:r>
            <a:endParaRPr b="1" sz="2300"/>
          </a:p>
        </p:txBody>
      </p:sp>
      <p:sp>
        <p:nvSpPr>
          <p:cNvPr id="531" name="Google Shape;531;p56"/>
          <p:cNvSpPr txBox="1"/>
          <p:nvPr/>
        </p:nvSpPr>
        <p:spPr>
          <a:xfrm>
            <a:off x="5117400" y="4258800"/>
            <a:ext cx="6771300" cy="3540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b="1" sz="1700">
              <a:solidFill>
                <a:schemeClr val="dk1"/>
              </a:solidFill>
              <a:latin typeface="Roboto"/>
              <a:ea typeface="Roboto"/>
              <a:cs typeface="Roboto"/>
              <a:sym typeface="Roboto"/>
            </a:endParaRPr>
          </a:p>
        </p:txBody>
      </p:sp>
      <p:sp>
        <p:nvSpPr>
          <p:cNvPr id="532" name="Google Shape;532;p56"/>
          <p:cNvSpPr txBox="1"/>
          <p:nvPr/>
        </p:nvSpPr>
        <p:spPr>
          <a:xfrm>
            <a:off x="4873700" y="1939525"/>
            <a:ext cx="5535300" cy="2259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US" sz="1600">
                <a:solidFill>
                  <a:schemeClr val="dk1"/>
                </a:solidFill>
                <a:latin typeface="Roboto"/>
                <a:ea typeface="Roboto"/>
                <a:cs typeface="Roboto"/>
                <a:sym typeface="Roboto"/>
              </a:rPr>
              <a:t>Les dispositifs de coupure d'électricité peuvent être équipés de connectivité IoT, ce qui leur permet de se connecter à un réseau local ou à Internet.</a:t>
            </a:r>
            <a:endParaRPr b="1" sz="21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rPr b="1" lang="en-US" sz="1600">
                <a:solidFill>
                  <a:schemeClr val="dk1"/>
                </a:solidFill>
                <a:latin typeface="Roboto"/>
                <a:ea typeface="Roboto"/>
                <a:cs typeface="Roboto"/>
                <a:sym typeface="Roboto"/>
              </a:rPr>
              <a:t>Le contrôleur responsable de  détection des inondations envoie un signal à ces dispositifs de commutation lorsque des seuils prédéfinis sont atteints ou que des conditions d'inondation sont détectées.</a:t>
            </a:r>
            <a:endParaRPr b="1" sz="2100">
              <a:solidFill>
                <a:schemeClr val="dk1"/>
              </a:solidFill>
            </a:endParaRPr>
          </a:p>
          <a:p>
            <a:pPr indent="0" lvl="0" marL="0" marR="0" rtl="0" algn="r">
              <a:spcBef>
                <a:spcPts val="0"/>
              </a:spcBef>
              <a:spcAft>
                <a:spcPts val="0"/>
              </a:spcAft>
              <a:buNone/>
            </a:pPr>
            <a:r>
              <a:t/>
            </a:r>
            <a:endParaRPr sz="1200">
              <a:solidFill>
                <a:srgbClr val="3F3F3F"/>
              </a:solidFill>
            </a:endParaRPr>
          </a:p>
        </p:txBody>
      </p:sp>
      <p:pic>
        <p:nvPicPr>
          <p:cNvPr id="533" name="Google Shape;533;p56"/>
          <p:cNvPicPr preferRelativeResize="0"/>
          <p:nvPr>
            <p:ph idx="2" type="pic"/>
          </p:nvPr>
        </p:nvPicPr>
        <p:blipFill rotWithShape="1">
          <a:blip r:embed="rId3">
            <a:alphaModFix/>
          </a:blip>
          <a:srcRect b="7030" l="0" r="0" t="7021"/>
          <a:stretch/>
        </p:blipFill>
        <p:spPr>
          <a:xfrm>
            <a:off x="646094" y="1"/>
            <a:ext cx="3901012" cy="1649896"/>
          </a:xfrm>
          <a:prstGeom prst="rect">
            <a:avLst/>
          </a:prstGeom>
          <a:solidFill>
            <a:srgbClr val="F2F2F2"/>
          </a:solidFill>
          <a:ln>
            <a:noFill/>
          </a:ln>
        </p:spPr>
      </p:pic>
      <p:pic>
        <p:nvPicPr>
          <p:cNvPr id="534" name="Google Shape;534;p56"/>
          <p:cNvPicPr preferRelativeResize="0"/>
          <p:nvPr>
            <p:ph idx="3" type="pic"/>
          </p:nvPr>
        </p:nvPicPr>
        <p:blipFill rotWithShape="1">
          <a:blip r:embed="rId3">
            <a:alphaModFix/>
          </a:blip>
          <a:srcRect b="7030" l="0" r="0" t="7021"/>
          <a:stretch/>
        </p:blipFill>
        <p:spPr>
          <a:xfrm>
            <a:off x="646094" y="5208103"/>
            <a:ext cx="3901012" cy="1649896"/>
          </a:xfrm>
          <a:prstGeom prst="rect">
            <a:avLst/>
          </a:prstGeom>
          <a:solidFill>
            <a:srgbClr val="F2F2F2"/>
          </a:solidFill>
          <a:ln>
            <a:noFill/>
          </a:ln>
        </p:spPr>
      </p:pic>
      <p:pic>
        <p:nvPicPr>
          <p:cNvPr id="535" name="Google Shape;535;p56"/>
          <p:cNvPicPr preferRelativeResize="0"/>
          <p:nvPr/>
        </p:nvPicPr>
        <p:blipFill>
          <a:blip r:embed="rId4">
            <a:alphaModFix/>
          </a:blip>
          <a:stretch>
            <a:fillRect/>
          </a:stretch>
        </p:blipFill>
        <p:spPr>
          <a:xfrm>
            <a:off x="404600" y="1600200"/>
            <a:ext cx="4142500" cy="4039375"/>
          </a:xfrm>
          <a:prstGeom prst="rect">
            <a:avLst/>
          </a:prstGeom>
          <a:noFill/>
          <a:ln>
            <a:noFill/>
          </a:ln>
        </p:spPr>
      </p:pic>
      <p:pic>
        <p:nvPicPr>
          <p:cNvPr id="536" name="Google Shape;536;p56"/>
          <p:cNvPicPr preferRelativeResize="0"/>
          <p:nvPr/>
        </p:nvPicPr>
        <p:blipFill>
          <a:blip r:embed="rId5">
            <a:alphaModFix/>
          </a:blip>
          <a:stretch>
            <a:fillRect/>
          </a:stretch>
        </p:blipFill>
        <p:spPr>
          <a:xfrm>
            <a:off x="7049300" y="3990250"/>
            <a:ext cx="4769425" cy="2506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grpSp>
        <p:nvGrpSpPr>
          <p:cNvPr id="541" name="Google Shape;541;p57"/>
          <p:cNvGrpSpPr/>
          <p:nvPr/>
        </p:nvGrpSpPr>
        <p:grpSpPr>
          <a:xfrm>
            <a:off x="4432655" y="1900761"/>
            <a:ext cx="3917201" cy="3921189"/>
            <a:chOff x="2599015" y="1672344"/>
            <a:chExt cx="3917201" cy="3921189"/>
          </a:xfrm>
        </p:grpSpPr>
        <p:grpSp>
          <p:nvGrpSpPr>
            <p:cNvPr id="542" name="Google Shape;542;p57"/>
            <p:cNvGrpSpPr/>
            <p:nvPr/>
          </p:nvGrpSpPr>
          <p:grpSpPr>
            <a:xfrm>
              <a:off x="3873392" y="1672344"/>
              <a:ext cx="1368447" cy="3921189"/>
              <a:chOff x="3887776" y="1781204"/>
              <a:chExt cx="1368447" cy="3921189"/>
            </a:xfrm>
          </p:grpSpPr>
          <p:sp>
            <p:nvSpPr>
              <p:cNvPr id="543" name="Google Shape;543;p57"/>
              <p:cNvSpPr/>
              <p:nvPr/>
            </p:nvSpPr>
            <p:spPr>
              <a:xfrm>
                <a:off x="3887923" y="1781204"/>
                <a:ext cx="1368300" cy="1368300"/>
              </a:xfrm>
              <a:prstGeom prst="up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chemeClr val="lt1"/>
                  </a:solidFill>
                </a:endParaRPr>
              </a:p>
            </p:txBody>
          </p:sp>
          <p:sp>
            <p:nvSpPr>
              <p:cNvPr id="544" name="Google Shape;544;p57"/>
              <p:cNvSpPr/>
              <p:nvPr/>
            </p:nvSpPr>
            <p:spPr>
              <a:xfrm rot="10800000">
                <a:off x="3887776" y="4334093"/>
                <a:ext cx="1368300" cy="1368300"/>
              </a:xfrm>
              <a:prstGeom prst="upArrow">
                <a:avLst>
                  <a:gd fmla="val 50000" name="adj1"/>
                  <a:gd fmla="val 500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chemeClr val="lt1"/>
                  </a:solidFill>
                </a:endParaRPr>
              </a:p>
            </p:txBody>
          </p:sp>
        </p:grpSp>
        <p:grpSp>
          <p:nvGrpSpPr>
            <p:cNvPr id="545" name="Google Shape;545;p57"/>
            <p:cNvGrpSpPr/>
            <p:nvPr/>
          </p:nvGrpSpPr>
          <p:grpSpPr>
            <a:xfrm>
              <a:off x="2599015" y="2941174"/>
              <a:ext cx="3917201" cy="1368448"/>
              <a:chOff x="2527007" y="3212828"/>
              <a:chExt cx="3917201" cy="1368448"/>
            </a:xfrm>
          </p:grpSpPr>
          <p:sp>
            <p:nvSpPr>
              <p:cNvPr id="546" name="Google Shape;546;p57"/>
              <p:cNvSpPr/>
              <p:nvPr/>
            </p:nvSpPr>
            <p:spPr>
              <a:xfrm rot="5400000">
                <a:off x="5075908" y="3212976"/>
                <a:ext cx="1368300" cy="1368300"/>
              </a:xfrm>
              <a:prstGeom prst="upArrow">
                <a:avLst>
                  <a:gd fmla="val 50000" name="adj1"/>
                  <a:gd fmla="val 50000"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chemeClr val="lt1"/>
                  </a:solidFill>
                </a:endParaRPr>
              </a:p>
            </p:txBody>
          </p:sp>
          <p:sp>
            <p:nvSpPr>
              <p:cNvPr id="547" name="Google Shape;547;p57"/>
              <p:cNvSpPr/>
              <p:nvPr/>
            </p:nvSpPr>
            <p:spPr>
              <a:xfrm rot="-5400000">
                <a:off x="2527007" y="3212828"/>
                <a:ext cx="1368300" cy="1368300"/>
              </a:xfrm>
              <a:prstGeom prst="up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chemeClr val="lt1"/>
                  </a:solidFill>
                </a:endParaRPr>
              </a:p>
            </p:txBody>
          </p:sp>
        </p:grpSp>
      </p:grpSp>
      <p:sp>
        <p:nvSpPr>
          <p:cNvPr id="548" name="Google Shape;548;p57"/>
          <p:cNvSpPr/>
          <p:nvPr/>
        </p:nvSpPr>
        <p:spPr>
          <a:xfrm>
            <a:off x="5887197" y="3357297"/>
            <a:ext cx="1008000" cy="1008000"/>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chemeClr val="lt1"/>
              </a:solidFill>
            </a:endParaRPr>
          </a:p>
        </p:txBody>
      </p:sp>
      <p:sp>
        <p:nvSpPr>
          <p:cNvPr id="549" name="Google Shape;549;p57"/>
          <p:cNvSpPr txBox="1"/>
          <p:nvPr/>
        </p:nvSpPr>
        <p:spPr>
          <a:xfrm>
            <a:off x="6107852" y="2305171"/>
            <a:ext cx="566700" cy="307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000">
                <a:solidFill>
                  <a:schemeClr val="lt1"/>
                </a:solidFill>
              </a:rPr>
              <a:t>1</a:t>
            </a:r>
            <a:endParaRPr b="1" sz="2000">
              <a:solidFill>
                <a:schemeClr val="lt1"/>
              </a:solidFill>
              <a:latin typeface="Arial"/>
              <a:ea typeface="Arial"/>
              <a:cs typeface="Arial"/>
              <a:sym typeface="Arial"/>
            </a:endParaRPr>
          </a:p>
        </p:txBody>
      </p:sp>
      <p:sp>
        <p:nvSpPr>
          <p:cNvPr id="550" name="Google Shape;550;p57"/>
          <p:cNvSpPr txBox="1"/>
          <p:nvPr/>
        </p:nvSpPr>
        <p:spPr>
          <a:xfrm>
            <a:off x="7423012" y="3607592"/>
            <a:ext cx="566700" cy="307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000">
                <a:solidFill>
                  <a:schemeClr val="lt1"/>
                </a:solidFill>
              </a:rPr>
              <a:t>2</a:t>
            </a:r>
            <a:endParaRPr b="1" sz="2000">
              <a:solidFill>
                <a:schemeClr val="lt1"/>
              </a:solidFill>
              <a:latin typeface="Arial"/>
              <a:ea typeface="Arial"/>
              <a:cs typeface="Arial"/>
              <a:sym typeface="Arial"/>
            </a:endParaRPr>
          </a:p>
        </p:txBody>
      </p:sp>
      <p:sp>
        <p:nvSpPr>
          <p:cNvPr id="551" name="Google Shape;551;p57"/>
          <p:cNvSpPr txBox="1"/>
          <p:nvPr/>
        </p:nvSpPr>
        <p:spPr>
          <a:xfrm>
            <a:off x="6122238" y="4936809"/>
            <a:ext cx="566700" cy="307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000">
                <a:solidFill>
                  <a:schemeClr val="lt1"/>
                </a:solidFill>
              </a:rPr>
              <a:t>3</a:t>
            </a:r>
            <a:endParaRPr b="1" sz="2000">
              <a:solidFill>
                <a:schemeClr val="lt1"/>
              </a:solidFill>
              <a:latin typeface="Arial"/>
              <a:ea typeface="Arial"/>
              <a:cs typeface="Arial"/>
              <a:sym typeface="Arial"/>
            </a:endParaRPr>
          </a:p>
        </p:txBody>
      </p:sp>
      <p:sp>
        <p:nvSpPr>
          <p:cNvPr id="552" name="Google Shape;552;p57"/>
          <p:cNvSpPr txBox="1"/>
          <p:nvPr/>
        </p:nvSpPr>
        <p:spPr>
          <a:xfrm>
            <a:off x="4821462" y="3607591"/>
            <a:ext cx="566700" cy="307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000">
                <a:solidFill>
                  <a:schemeClr val="lt1"/>
                </a:solidFill>
              </a:rPr>
              <a:t>4</a:t>
            </a:r>
            <a:endParaRPr b="1" sz="2000">
              <a:solidFill>
                <a:schemeClr val="lt1"/>
              </a:solidFill>
              <a:latin typeface="Arial"/>
              <a:ea typeface="Arial"/>
              <a:cs typeface="Arial"/>
              <a:sym typeface="Arial"/>
            </a:endParaRPr>
          </a:p>
        </p:txBody>
      </p:sp>
      <p:sp>
        <p:nvSpPr>
          <p:cNvPr id="553" name="Google Shape;553;p57"/>
          <p:cNvSpPr txBox="1"/>
          <p:nvPr/>
        </p:nvSpPr>
        <p:spPr>
          <a:xfrm>
            <a:off x="4127212" y="5816100"/>
            <a:ext cx="4334100" cy="1139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1200">
                <a:solidFill>
                  <a:schemeClr val="dk1"/>
                </a:solidFill>
                <a:latin typeface="Roboto"/>
                <a:ea typeface="Roboto"/>
                <a:cs typeface="Roboto"/>
                <a:sym typeface="Roboto"/>
              </a:rPr>
              <a:t>Surveillance Continue : Le contrôleur continue de surveiller la situation en temps réel à l'aide des capteurs. Il maintient la coupure d'électricité aussi longtemps que les conditions d'inondation présentent un danger.</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000">
              <a:solidFill>
                <a:srgbClr val="3F3F3F"/>
              </a:solidFill>
            </a:endParaRPr>
          </a:p>
        </p:txBody>
      </p:sp>
      <p:sp>
        <p:nvSpPr>
          <p:cNvPr id="554" name="Google Shape;554;p57"/>
          <p:cNvSpPr txBox="1"/>
          <p:nvPr/>
        </p:nvSpPr>
        <p:spPr>
          <a:xfrm>
            <a:off x="8533775" y="3633150"/>
            <a:ext cx="3658200" cy="1569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US" sz="1200">
                <a:solidFill>
                  <a:schemeClr val="dk1"/>
                </a:solidFill>
                <a:latin typeface="Roboto"/>
                <a:ea typeface="Roboto"/>
                <a:cs typeface="Roboto"/>
                <a:sym typeface="Roboto"/>
              </a:rPr>
              <a:t>Interruption de l'Alimentation Électrique : les commutateurs d'automatisation du réseau, peuvent être utilisés pour isoler sélectivement les sections du réseau électrique touchées par l'inondation. Ces dispositifs peuvent réacheminer l'électricité autour des zones inondées et garantir la continuité de l'alimentation dans les zones non affectées.</a:t>
            </a:r>
            <a:endParaRPr b="1" sz="2000">
              <a:solidFill>
                <a:schemeClr val="dk1"/>
              </a:solidFill>
            </a:endParaRPr>
          </a:p>
        </p:txBody>
      </p:sp>
      <p:sp>
        <p:nvSpPr>
          <p:cNvPr id="555" name="Google Shape;555;p57"/>
          <p:cNvSpPr txBox="1"/>
          <p:nvPr/>
        </p:nvSpPr>
        <p:spPr>
          <a:xfrm>
            <a:off x="4590700" y="574400"/>
            <a:ext cx="4158000" cy="1062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1300">
                <a:solidFill>
                  <a:schemeClr val="dk1"/>
                </a:solidFill>
                <a:latin typeface="Roboto"/>
                <a:ea typeface="Roboto"/>
                <a:cs typeface="Roboto"/>
                <a:sym typeface="Roboto"/>
              </a:rPr>
              <a:t>Le contrôleur envoie un signal de coupure d'électricité au réseau électrique de la zone spécifique où l'inondation est détectée: </a:t>
            </a:r>
            <a:r>
              <a:rPr b="1" lang="en-US" sz="1200">
                <a:solidFill>
                  <a:schemeClr val="dk1"/>
                </a:solidFill>
                <a:latin typeface="Roboto"/>
                <a:ea typeface="Roboto"/>
                <a:cs typeface="Roboto"/>
                <a:sym typeface="Roboto"/>
              </a:rPr>
              <a:t>le contrôleur peut utiliser des réseaux de communication pour transmettre le signal de coupure.</a:t>
            </a:r>
            <a:endParaRPr b="1" sz="2100">
              <a:solidFill>
                <a:schemeClr val="dk1"/>
              </a:solidFill>
            </a:endParaRPr>
          </a:p>
        </p:txBody>
      </p:sp>
      <p:sp>
        <p:nvSpPr>
          <p:cNvPr id="556" name="Google Shape;556;p57"/>
          <p:cNvSpPr txBox="1"/>
          <p:nvPr/>
        </p:nvSpPr>
        <p:spPr>
          <a:xfrm>
            <a:off x="366290" y="3633150"/>
            <a:ext cx="39171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1200">
                <a:solidFill>
                  <a:schemeClr val="dk1"/>
                </a:solidFill>
                <a:latin typeface="Roboto"/>
                <a:ea typeface="Roboto"/>
                <a:cs typeface="Roboto"/>
                <a:sym typeface="Roboto"/>
              </a:rPr>
              <a:t>Rétablissement de l'Électricité : Une fois que les conditions sont revenues à un état sûr, le contrôleur envoie un signal de rétablissement de l'électricité, autorisant le réseau électrique à rétablir progressivement l'alimentation électrique dans la zone touchée.</a:t>
            </a:r>
            <a:endParaRPr b="1" sz="2000">
              <a:solidFill>
                <a:schemeClr val="dk1"/>
              </a:solidFill>
            </a:endParaRPr>
          </a:p>
        </p:txBody>
      </p:sp>
      <p:sp>
        <p:nvSpPr>
          <p:cNvPr id="557" name="Google Shape;557;p57"/>
          <p:cNvSpPr/>
          <p:nvPr/>
        </p:nvSpPr>
        <p:spPr>
          <a:xfrm>
            <a:off x="6028432" y="3675756"/>
            <a:ext cx="768377" cy="357299"/>
          </a:xfrm>
          <a:custGeom>
            <a:rect b="b" l="l" r="r" t="t"/>
            <a:pathLst>
              <a:path extrusionOk="0" h="866179" w="1862733">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1" name="Shape 561"/>
        <p:cNvGrpSpPr/>
        <p:nvPr/>
      </p:nvGrpSpPr>
      <p:grpSpPr>
        <a:xfrm>
          <a:off x="0" y="0"/>
          <a:ext cx="0" cy="0"/>
          <a:chOff x="0" y="0"/>
          <a:chExt cx="0" cy="0"/>
        </a:xfrm>
      </p:grpSpPr>
      <p:cxnSp>
        <p:nvCxnSpPr>
          <p:cNvPr id="562" name="Google Shape;562;p58"/>
          <p:cNvCxnSpPr/>
          <p:nvPr/>
        </p:nvCxnSpPr>
        <p:spPr>
          <a:xfrm flipH="1" rot="10800000">
            <a:off x="8187602" y="2097834"/>
            <a:ext cx="3398100" cy="17100"/>
          </a:xfrm>
          <a:prstGeom prst="straightConnector1">
            <a:avLst/>
          </a:prstGeom>
          <a:noFill/>
          <a:ln cap="rnd" cmpd="sng" w="22225">
            <a:solidFill>
              <a:schemeClr val="lt1"/>
            </a:solidFill>
            <a:prstDash val="dash"/>
            <a:miter lim="800000"/>
            <a:headEnd len="sm" w="sm" type="none"/>
            <a:tailEnd len="sm" w="sm" type="none"/>
          </a:ln>
        </p:spPr>
      </p:cxnSp>
      <p:sp>
        <p:nvSpPr>
          <p:cNvPr id="563" name="Google Shape;563;p58"/>
          <p:cNvSpPr txBox="1"/>
          <p:nvPr/>
        </p:nvSpPr>
        <p:spPr>
          <a:xfrm>
            <a:off x="7269475" y="179500"/>
            <a:ext cx="45204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400">
                <a:solidFill>
                  <a:schemeClr val="lt1"/>
                </a:solidFill>
              </a:rPr>
              <a:t>Projet Universitaire</a:t>
            </a:r>
            <a:endParaRPr/>
          </a:p>
        </p:txBody>
      </p:sp>
      <p:sp>
        <p:nvSpPr>
          <p:cNvPr id="564" name="Google Shape;564;p58"/>
          <p:cNvSpPr txBox="1"/>
          <p:nvPr/>
        </p:nvSpPr>
        <p:spPr>
          <a:xfrm>
            <a:off x="-565050" y="4181275"/>
            <a:ext cx="13577100" cy="754200"/>
          </a:xfrm>
          <a:prstGeom prst="rect">
            <a:avLst/>
          </a:prstGeom>
          <a:noFill/>
          <a:ln>
            <a:noFill/>
          </a:ln>
        </p:spPr>
        <p:txBody>
          <a:bodyPr anchorCtr="0" anchor="t" bIns="91425" lIns="91425" spcFirstLastPara="1" rIns="91425" wrap="square" tIns="91425">
            <a:spAutoFit/>
          </a:bodyPr>
          <a:lstStyle/>
          <a:p>
            <a:pPr indent="0" lvl="0" marL="0" rtl="0" algn="ctr">
              <a:lnSpc>
                <a:spcPct val="79411"/>
              </a:lnSpc>
              <a:spcBef>
                <a:spcPts val="0"/>
              </a:spcBef>
              <a:spcAft>
                <a:spcPts val="600"/>
              </a:spcAft>
              <a:buNone/>
            </a:pPr>
            <a:r>
              <a:rPr b="1" lang="en-US" sz="3700">
                <a:solidFill>
                  <a:srgbClr val="FFFFFF"/>
                </a:solidFill>
              </a:rPr>
              <a:t>Les poubelles connectées au cube électronique</a:t>
            </a:r>
            <a:endParaRPr b="1" sz="3700">
              <a:solidFill>
                <a:srgbClr val="FFFFFF"/>
              </a:solidFill>
            </a:endParaRPr>
          </a:p>
        </p:txBody>
      </p:sp>
      <p:sp>
        <p:nvSpPr>
          <p:cNvPr id="565" name="Google Shape;565;p58"/>
          <p:cNvSpPr txBox="1"/>
          <p:nvPr/>
        </p:nvSpPr>
        <p:spPr>
          <a:xfrm>
            <a:off x="7812300" y="2330000"/>
            <a:ext cx="4148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lt1"/>
                </a:solidFill>
              </a:rPr>
              <a:t>Université Mohamed Khider de Biskra</a:t>
            </a:r>
            <a:endParaRPr b="1" sz="17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grpSp>
        <p:nvGrpSpPr>
          <p:cNvPr id="570" name="Google Shape;570;p59"/>
          <p:cNvGrpSpPr/>
          <p:nvPr/>
        </p:nvGrpSpPr>
        <p:grpSpPr>
          <a:xfrm flipH="1">
            <a:off x="9032040" y="3509682"/>
            <a:ext cx="1247744" cy="2554993"/>
            <a:chOff x="4362189" y="2245352"/>
            <a:chExt cx="1526666" cy="3008352"/>
          </a:xfrm>
        </p:grpSpPr>
        <p:grpSp>
          <p:nvGrpSpPr>
            <p:cNvPr id="571" name="Google Shape;571;p59"/>
            <p:cNvGrpSpPr/>
            <p:nvPr/>
          </p:nvGrpSpPr>
          <p:grpSpPr>
            <a:xfrm rot="5400000">
              <a:off x="3917864" y="4305379"/>
              <a:ext cx="1392651" cy="504000"/>
              <a:chOff x="4572003" y="3491986"/>
              <a:chExt cx="1989501" cy="720000"/>
            </a:xfrm>
          </p:grpSpPr>
          <p:sp>
            <p:nvSpPr>
              <p:cNvPr id="572" name="Google Shape;572;p59"/>
              <p:cNvSpPr/>
              <p:nvPr/>
            </p:nvSpPr>
            <p:spPr>
              <a:xfrm>
                <a:off x="4572003" y="3491986"/>
                <a:ext cx="720000" cy="720000"/>
              </a:xfrm>
              <a:prstGeom prst="blockArc">
                <a:avLst>
                  <a:gd fmla="val 5390096" name="adj1"/>
                  <a:gd fmla="val 10756098" name="adj2"/>
                  <a:gd fmla="val 16405"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73" name="Google Shape;573;p59"/>
              <p:cNvSpPr/>
              <p:nvPr/>
            </p:nvSpPr>
            <p:spPr>
              <a:xfrm>
                <a:off x="4915704" y="4093761"/>
                <a:ext cx="16458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574" name="Google Shape;574;p59"/>
            <p:cNvGrpSpPr/>
            <p:nvPr/>
          </p:nvGrpSpPr>
          <p:grpSpPr>
            <a:xfrm>
              <a:off x="4934247" y="2289871"/>
              <a:ext cx="504000" cy="1260001"/>
              <a:chOff x="4390223" y="2132975"/>
              <a:chExt cx="720000" cy="1800001"/>
            </a:xfrm>
          </p:grpSpPr>
          <p:sp>
            <p:nvSpPr>
              <p:cNvPr id="575" name="Google Shape;575;p59"/>
              <p:cNvSpPr/>
              <p:nvPr/>
            </p:nvSpPr>
            <p:spPr>
              <a:xfrm>
                <a:off x="4390223" y="3212976"/>
                <a:ext cx="720000" cy="720000"/>
              </a:xfrm>
              <a:prstGeom prst="blockArc">
                <a:avLst>
                  <a:gd fmla="val 5390096" name="adj1"/>
                  <a:gd fmla="val 10914688" name="adj2"/>
                  <a:gd fmla="val 16901"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76" name="Google Shape;576;p59"/>
              <p:cNvSpPr/>
              <p:nvPr/>
            </p:nvSpPr>
            <p:spPr>
              <a:xfrm>
                <a:off x="4730367" y="3814763"/>
                <a:ext cx="3396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77" name="Google Shape;577;p59"/>
              <p:cNvSpPr/>
              <p:nvPr/>
            </p:nvSpPr>
            <p:spPr>
              <a:xfrm rot="-5400000">
                <a:off x="3729324" y="2793875"/>
                <a:ext cx="14400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578" name="Google Shape;578;p59"/>
            <p:cNvGrpSpPr/>
            <p:nvPr/>
          </p:nvGrpSpPr>
          <p:grpSpPr>
            <a:xfrm flipH="1">
              <a:off x="4591515" y="3112926"/>
              <a:ext cx="851711" cy="830923"/>
              <a:chOff x="4572000" y="2746017"/>
              <a:chExt cx="1216730" cy="1187033"/>
            </a:xfrm>
          </p:grpSpPr>
          <p:sp>
            <p:nvSpPr>
              <p:cNvPr id="579" name="Google Shape;579;p59"/>
              <p:cNvSpPr/>
              <p:nvPr/>
            </p:nvSpPr>
            <p:spPr>
              <a:xfrm>
                <a:off x="4572000" y="3212990"/>
                <a:ext cx="720000" cy="720000"/>
              </a:xfrm>
              <a:prstGeom prst="blockArc">
                <a:avLst>
                  <a:gd fmla="val 5390096" name="adj1"/>
                  <a:gd fmla="val 10914699" name="adj2"/>
                  <a:gd fmla="val 16901"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80" name="Google Shape;580;p59"/>
              <p:cNvSpPr/>
              <p:nvPr/>
            </p:nvSpPr>
            <p:spPr>
              <a:xfrm rot="10800000">
                <a:off x="4915730" y="3814850"/>
                <a:ext cx="8730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81" name="Google Shape;581;p59"/>
              <p:cNvSpPr/>
              <p:nvPr/>
            </p:nvSpPr>
            <p:spPr>
              <a:xfrm rot="5400000">
                <a:off x="4217792" y="3100317"/>
                <a:ext cx="8268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582" name="Google Shape;582;p59"/>
            <p:cNvGrpSpPr/>
            <p:nvPr/>
          </p:nvGrpSpPr>
          <p:grpSpPr>
            <a:xfrm flipH="1">
              <a:off x="5384855" y="2828067"/>
              <a:ext cx="504000" cy="504055"/>
              <a:chOff x="4419813" y="3212976"/>
              <a:chExt cx="720000" cy="720079"/>
            </a:xfrm>
          </p:grpSpPr>
          <p:sp>
            <p:nvSpPr>
              <p:cNvPr id="583" name="Google Shape;583;p59"/>
              <p:cNvSpPr/>
              <p:nvPr/>
            </p:nvSpPr>
            <p:spPr>
              <a:xfrm>
                <a:off x="4419813" y="3212976"/>
                <a:ext cx="720000" cy="72000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84" name="Google Shape;584;p59"/>
              <p:cNvSpPr/>
              <p:nvPr/>
            </p:nvSpPr>
            <p:spPr>
              <a:xfrm rot="10800000">
                <a:off x="4751688" y="3814855"/>
                <a:ext cx="3183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85" name="Google Shape;585;p59"/>
              <p:cNvSpPr/>
              <p:nvPr/>
            </p:nvSpPr>
            <p:spPr>
              <a:xfrm rot="5400000">
                <a:off x="4335010" y="3369877"/>
                <a:ext cx="2880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586" name="Google Shape;586;p59"/>
            <p:cNvGrpSpPr/>
            <p:nvPr/>
          </p:nvGrpSpPr>
          <p:grpSpPr>
            <a:xfrm flipH="1">
              <a:off x="4950663" y="2245352"/>
              <a:ext cx="504000" cy="684062"/>
              <a:chOff x="4571999" y="2955823"/>
              <a:chExt cx="720000" cy="977232"/>
            </a:xfrm>
          </p:grpSpPr>
          <p:sp>
            <p:nvSpPr>
              <p:cNvPr id="587" name="Google Shape;587;p59"/>
              <p:cNvSpPr/>
              <p:nvPr/>
            </p:nvSpPr>
            <p:spPr>
              <a:xfrm>
                <a:off x="4571999" y="3212976"/>
                <a:ext cx="720000" cy="72000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88" name="Google Shape;588;p59"/>
              <p:cNvSpPr/>
              <p:nvPr/>
            </p:nvSpPr>
            <p:spPr>
              <a:xfrm rot="10800000">
                <a:off x="4915756" y="3814855"/>
                <a:ext cx="2814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89" name="Google Shape;589;p59"/>
              <p:cNvSpPr/>
              <p:nvPr/>
            </p:nvSpPr>
            <p:spPr>
              <a:xfrm rot="5400000">
                <a:off x="4322646" y="3205273"/>
                <a:ext cx="6171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grpSp>
        <p:nvGrpSpPr>
          <p:cNvPr id="590" name="Google Shape;590;p59"/>
          <p:cNvGrpSpPr/>
          <p:nvPr/>
        </p:nvGrpSpPr>
        <p:grpSpPr>
          <a:xfrm>
            <a:off x="10410673" y="3448513"/>
            <a:ext cx="1247744" cy="2616166"/>
            <a:chOff x="4362189" y="2173326"/>
            <a:chExt cx="1526666" cy="3080379"/>
          </a:xfrm>
        </p:grpSpPr>
        <p:grpSp>
          <p:nvGrpSpPr>
            <p:cNvPr id="591" name="Google Shape;591;p59"/>
            <p:cNvGrpSpPr/>
            <p:nvPr/>
          </p:nvGrpSpPr>
          <p:grpSpPr>
            <a:xfrm rot="5400000">
              <a:off x="3917864" y="4305379"/>
              <a:ext cx="1392651" cy="504000"/>
              <a:chOff x="4572003" y="3491986"/>
              <a:chExt cx="1989501" cy="720000"/>
            </a:xfrm>
          </p:grpSpPr>
          <p:sp>
            <p:nvSpPr>
              <p:cNvPr id="592" name="Google Shape;592;p59"/>
              <p:cNvSpPr/>
              <p:nvPr/>
            </p:nvSpPr>
            <p:spPr>
              <a:xfrm>
                <a:off x="4572003" y="3491986"/>
                <a:ext cx="720000" cy="720000"/>
              </a:xfrm>
              <a:prstGeom prst="blockArc">
                <a:avLst>
                  <a:gd fmla="val 5390096" name="adj1"/>
                  <a:gd fmla="val 10756098" name="adj2"/>
                  <a:gd fmla="val 16405"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93" name="Google Shape;593;p59"/>
              <p:cNvSpPr/>
              <p:nvPr/>
            </p:nvSpPr>
            <p:spPr>
              <a:xfrm>
                <a:off x="4915704" y="4093761"/>
                <a:ext cx="16458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594" name="Google Shape;594;p59"/>
            <p:cNvGrpSpPr/>
            <p:nvPr/>
          </p:nvGrpSpPr>
          <p:grpSpPr>
            <a:xfrm>
              <a:off x="4934247" y="2289871"/>
              <a:ext cx="504000" cy="1260001"/>
              <a:chOff x="4390223" y="2132975"/>
              <a:chExt cx="720000" cy="1800001"/>
            </a:xfrm>
          </p:grpSpPr>
          <p:sp>
            <p:nvSpPr>
              <p:cNvPr id="595" name="Google Shape;595;p59"/>
              <p:cNvSpPr/>
              <p:nvPr/>
            </p:nvSpPr>
            <p:spPr>
              <a:xfrm>
                <a:off x="4390223" y="3212976"/>
                <a:ext cx="720000" cy="720000"/>
              </a:xfrm>
              <a:prstGeom prst="blockArc">
                <a:avLst>
                  <a:gd fmla="val 5390096" name="adj1"/>
                  <a:gd fmla="val 10914688" name="adj2"/>
                  <a:gd fmla="val 16901"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96" name="Google Shape;596;p59"/>
              <p:cNvSpPr/>
              <p:nvPr/>
            </p:nvSpPr>
            <p:spPr>
              <a:xfrm>
                <a:off x="4730367" y="3814763"/>
                <a:ext cx="3396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597" name="Google Shape;597;p59"/>
              <p:cNvSpPr/>
              <p:nvPr/>
            </p:nvSpPr>
            <p:spPr>
              <a:xfrm rot="-5400000">
                <a:off x="3729324" y="2793875"/>
                <a:ext cx="14400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598" name="Google Shape;598;p59"/>
            <p:cNvGrpSpPr/>
            <p:nvPr/>
          </p:nvGrpSpPr>
          <p:grpSpPr>
            <a:xfrm flipH="1">
              <a:off x="4591515" y="3112926"/>
              <a:ext cx="851711" cy="830923"/>
              <a:chOff x="4572000" y="2746017"/>
              <a:chExt cx="1216730" cy="1187033"/>
            </a:xfrm>
          </p:grpSpPr>
          <p:sp>
            <p:nvSpPr>
              <p:cNvPr id="599" name="Google Shape;599;p59"/>
              <p:cNvSpPr/>
              <p:nvPr/>
            </p:nvSpPr>
            <p:spPr>
              <a:xfrm>
                <a:off x="4572000" y="3212990"/>
                <a:ext cx="720000" cy="720000"/>
              </a:xfrm>
              <a:prstGeom prst="blockArc">
                <a:avLst>
                  <a:gd fmla="val 5390096" name="adj1"/>
                  <a:gd fmla="val 10914699" name="adj2"/>
                  <a:gd fmla="val 16901"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00" name="Google Shape;600;p59"/>
              <p:cNvSpPr/>
              <p:nvPr/>
            </p:nvSpPr>
            <p:spPr>
              <a:xfrm rot="10800000">
                <a:off x="4915730" y="3814850"/>
                <a:ext cx="8730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01" name="Google Shape;601;p59"/>
              <p:cNvSpPr/>
              <p:nvPr/>
            </p:nvSpPr>
            <p:spPr>
              <a:xfrm rot="5400000">
                <a:off x="4217792" y="3100317"/>
                <a:ext cx="8268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602" name="Google Shape;602;p59"/>
            <p:cNvGrpSpPr/>
            <p:nvPr/>
          </p:nvGrpSpPr>
          <p:grpSpPr>
            <a:xfrm flipH="1">
              <a:off x="5384855" y="2828067"/>
              <a:ext cx="504000" cy="504055"/>
              <a:chOff x="4419813" y="3212976"/>
              <a:chExt cx="720000" cy="720079"/>
            </a:xfrm>
          </p:grpSpPr>
          <p:sp>
            <p:nvSpPr>
              <p:cNvPr id="603" name="Google Shape;603;p59"/>
              <p:cNvSpPr/>
              <p:nvPr/>
            </p:nvSpPr>
            <p:spPr>
              <a:xfrm>
                <a:off x="4419813" y="3212976"/>
                <a:ext cx="720000" cy="72000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04" name="Google Shape;604;p59"/>
              <p:cNvSpPr/>
              <p:nvPr/>
            </p:nvSpPr>
            <p:spPr>
              <a:xfrm rot="10800000">
                <a:off x="4751688" y="3814855"/>
                <a:ext cx="3183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05" name="Google Shape;605;p59"/>
              <p:cNvSpPr/>
              <p:nvPr/>
            </p:nvSpPr>
            <p:spPr>
              <a:xfrm rot="5400000">
                <a:off x="4335010" y="3369877"/>
                <a:ext cx="2880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606" name="Google Shape;606;p59"/>
            <p:cNvGrpSpPr/>
            <p:nvPr/>
          </p:nvGrpSpPr>
          <p:grpSpPr>
            <a:xfrm flipH="1">
              <a:off x="4950663" y="2245352"/>
              <a:ext cx="504000" cy="684062"/>
              <a:chOff x="4571999" y="2955823"/>
              <a:chExt cx="720000" cy="977232"/>
            </a:xfrm>
          </p:grpSpPr>
          <p:sp>
            <p:nvSpPr>
              <p:cNvPr id="607" name="Google Shape;607;p59"/>
              <p:cNvSpPr/>
              <p:nvPr/>
            </p:nvSpPr>
            <p:spPr>
              <a:xfrm>
                <a:off x="4571999" y="3212976"/>
                <a:ext cx="720000" cy="72000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08" name="Google Shape;608;p59"/>
              <p:cNvSpPr/>
              <p:nvPr/>
            </p:nvSpPr>
            <p:spPr>
              <a:xfrm rot="10800000">
                <a:off x="4915756" y="3814855"/>
                <a:ext cx="2814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09" name="Google Shape;609;p59"/>
              <p:cNvSpPr/>
              <p:nvPr/>
            </p:nvSpPr>
            <p:spPr>
              <a:xfrm rot="5400000">
                <a:off x="4322646" y="3205273"/>
                <a:ext cx="6171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610" name="Google Shape;610;p59"/>
            <p:cNvGrpSpPr/>
            <p:nvPr/>
          </p:nvGrpSpPr>
          <p:grpSpPr>
            <a:xfrm>
              <a:off x="4540436" y="2173326"/>
              <a:ext cx="504000" cy="504055"/>
              <a:chOff x="4238036" y="3212976"/>
              <a:chExt cx="720000" cy="720079"/>
            </a:xfrm>
          </p:grpSpPr>
          <p:sp>
            <p:nvSpPr>
              <p:cNvPr id="611" name="Google Shape;611;p59"/>
              <p:cNvSpPr/>
              <p:nvPr/>
            </p:nvSpPr>
            <p:spPr>
              <a:xfrm>
                <a:off x="4238036" y="3212976"/>
                <a:ext cx="720000" cy="72000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12" name="Google Shape;612;p59"/>
              <p:cNvSpPr/>
              <p:nvPr/>
            </p:nvSpPr>
            <p:spPr>
              <a:xfrm rot="10800000">
                <a:off x="4580711" y="3814855"/>
                <a:ext cx="3075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13" name="Google Shape;613;p59"/>
              <p:cNvSpPr/>
              <p:nvPr/>
            </p:nvSpPr>
            <p:spPr>
              <a:xfrm rot="5400000">
                <a:off x="4153233" y="3369877"/>
                <a:ext cx="2880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grpSp>
        <p:nvGrpSpPr>
          <p:cNvPr id="614" name="Google Shape;614;p59"/>
          <p:cNvGrpSpPr/>
          <p:nvPr/>
        </p:nvGrpSpPr>
        <p:grpSpPr>
          <a:xfrm flipH="1">
            <a:off x="9880091" y="2990809"/>
            <a:ext cx="646713" cy="3021517"/>
            <a:chOff x="4774212" y="2173326"/>
            <a:chExt cx="791280" cy="3557655"/>
          </a:xfrm>
        </p:grpSpPr>
        <p:grpSp>
          <p:nvGrpSpPr>
            <p:cNvPr id="615" name="Google Shape;615;p59"/>
            <p:cNvGrpSpPr/>
            <p:nvPr/>
          </p:nvGrpSpPr>
          <p:grpSpPr>
            <a:xfrm rot="5400000">
              <a:off x="4269472" y="4542725"/>
              <a:ext cx="1872511" cy="504000"/>
              <a:chOff x="4568320" y="2646948"/>
              <a:chExt cx="2675015" cy="720000"/>
            </a:xfrm>
          </p:grpSpPr>
          <p:sp>
            <p:nvSpPr>
              <p:cNvPr id="616" name="Google Shape;616;p59"/>
              <p:cNvSpPr/>
              <p:nvPr/>
            </p:nvSpPr>
            <p:spPr>
              <a:xfrm>
                <a:off x="4568320" y="2646948"/>
                <a:ext cx="720000" cy="720000"/>
              </a:xfrm>
              <a:prstGeom prst="blockArc">
                <a:avLst>
                  <a:gd fmla="val 5390096" name="adj1"/>
                  <a:gd fmla="val 10808525" name="adj2"/>
                  <a:gd fmla="val 16919"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17" name="Google Shape;617;p59"/>
              <p:cNvSpPr/>
              <p:nvPr/>
            </p:nvSpPr>
            <p:spPr>
              <a:xfrm>
                <a:off x="4904835" y="3248738"/>
                <a:ext cx="23385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618" name="Google Shape;618;p59"/>
            <p:cNvGrpSpPr/>
            <p:nvPr/>
          </p:nvGrpSpPr>
          <p:grpSpPr>
            <a:xfrm>
              <a:off x="5061492" y="2289870"/>
              <a:ext cx="504000" cy="1260001"/>
              <a:chOff x="4572000" y="2132974"/>
              <a:chExt cx="720000" cy="1800002"/>
            </a:xfrm>
          </p:grpSpPr>
          <p:sp>
            <p:nvSpPr>
              <p:cNvPr id="619" name="Google Shape;619;p59"/>
              <p:cNvSpPr/>
              <p:nvPr/>
            </p:nvSpPr>
            <p:spPr>
              <a:xfrm>
                <a:off x="4572000" y="3212976"/>
                <a:ext cx="720000" cy="720000"/>
              </a:xfrm>
              <a:prstGeom prst="blockArc">
                <a:avLst>
                  <a:gd fmla="val 5390096" name="adj1"/>
                  <a:gd fmla="val 10861596" name="adj2"/>
                  <a:gd fmla="val 16914"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20" name="Google Shape;620;p59"/>
              <p:cNvSpPr/>
              <p:nvPr/>
            </p:nvSpPr>
            <p:spPr>
              <a:xfrm>
                <a:off x="4915703" y="3814763"/>
                <a:ext cx="1542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21" name="Google Shape;621;p59"/>
              <p:cNvSpPr/>
              <p:nvPr/>
            </p:nvSpPr>
            <p:spPr>
              <a:xfrm rot="-5400000">
                <a:off x="3911100" y="2793874"/>
                <a:ext cx="14400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622" name="Google Shape;622;p59"/>
            <p:cNvGrpSpPr/>
            <p:nvPr/>
          </p:nvGrpSpPr>
          <p:grpSpPr>
            <a:xfrm flipH="1">
              <a:off x="4939227" y="3007788"/>
              <a:ext cx="504000" cy="936009"/>
              <a:chOff x="4572000" y="2595820"/>
              <a:chExt cx="720000" cy="1337156"/>
            </a:xfrm>
          </p:grpSpPr>
          <p:sp>
            <p:nvSpPr>
              <p:cNvPr id="623" name="Google Shape;623;p59"/>
              <p:cNvSpPr/>
              <p:nvPr/>
            </p:nvSpPr>
            <p:spPr>
              <a:xfrm>
                <a:off x="4572000" y="3212976"/>
                <a:ext cx="720000" cy="720000"/>
              </a:xfrm>
              <a:prstGeom prst="blockArc">
                <a:avLst>
                  <a:gd fmla="val 5492085" name="adj1"/>
                  <a:gd fmla="val 10967718" name="adj2"/>
                  <a:gd fmla="val 1688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24" name="Google Shape;624;p59"/>
              <p:cNvSpPr/>
              <p:nvPr/>
            </p:nvSpPr>
            <p:spPr>
              <a:xfrm rot="5400000">
                <a:off x="4142644" y="3025270"/>
                <a:ext cx="9771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625" name="Google Shape;625;p59"/>
            <p:cNvGrpSpPr/>
            <p:nvPr/>
          </p:nvGrpSpPr>
          <p:grpSpPr>
            <a:xfrm flipH="1">
              <a:off x="4950663" y="2245352"/>
              <a:ext cx="504000" cy="684063"/>
              <a:chOff x="4571999" y="2955823"/>
              <a:chExt cx="720000" cy="977233"/>
            </a:xfrm>
          </p:grpSpPr>
          <p:sp>
            <p:nvSpPr>
              <p:cNvPr id="626" name="Google Shape;626;p59"/>
              <p:cNvSpPr/>
              <p:nvPr/>
            </p:nvSpPr>
            <p:spPr>
              <a:xfrm>
                <a:off x="4571999" y="3212976"/>
                <a:ext cx="720000" cy="72000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27" name="Google Shape;627;p59"/>
              <p:cNvSpPr/>
              <p:nvPr/>
            </p:nvSpPr>
            <p:spPr>
              <a:xfrm rot="10800000">
                <a:off x="4915789" y="3814856"/>
                <a:ext cx="1542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28" name="Google Shape;628;p59"/>
              <p:cNvSpPr/>
              <p:nvPr/>
            </p:nvSpPr>
            <p:spPr>
              <a:xfrm rot="5400000">
                <a:off x="4322646" y="3205273"/>
                <a:ext cx="6171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nvGrpSpPr>
            <p:cNvPr id="629" name="Google Shape;629;p59"/>
            <p:cNvGrpSpPr/>
            <p:nvPr/>
          </p:nvGrpSpPr>
          <p:grpSpPr>
            <a:xfrm>
              <a:off x="4774212" y="2173326"/>
              <a:ext cx="504000" cy="504056"/>
              <a:chOff x="4571999" y="3212976"/>
              <a:chExt cx="720000" cy="720080"/>
            </a:xfrm>
          </p:grpSpPr>
          <p:sp>
            <p:nvSpPr>
              <p:cNvPr id="630" name="Google Shape;630;p59"/>
              <p:cNvSpPr/>
              <p:nvPr/>
            </p:nvSpPr>
            <p:spPr>
              <a:xfrm>
                <a:off x="4571999" y="3212976"/>
                <a:ext cx="720000" cy="720000"/>
              </a:xfrm>
              <a:prstGeom prst="blockArc">
                <a:avLst>
                  <a:gd fmla="val 5390096" name="adj1"/>
                  <a:gd fmla="val 10912946" name="adj2"/>
                  <a:gd fmla="val 1639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31" name="Google Shape;631;p59"/>
              <p:cNvSpPr/>
              <p:nvPr/>
            </p:nvSpPr>
            <p:spPr>
              <a:xfrm rot="10800000">
                <a:off x="4915789" y="3814856"/>
                <a:ext cx="1542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32" name="Google Shape;632;p59"/>
              <p:cNvSpPr/>
              <p:nvPr/>
            </p:nvSpPr>
            <p:spPr>
              <a:xfrm rot="5400000">
                <a:off x="4487195" y="3369877"/>
                <a:ext cx="288000" cy="118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grpSp>
      </p:grpSp>
      <p:sp>
        <p:nvSpPr>
          <p:cNvPr id="633" name="Google Shape;633;p59"/>
          <p:cNvSpPr/>
          <p:nvPr/>
        </p:nvSpPr>
        <p:spPr>
          <a:xfrm flipH="1">
            <a:off x="9566055" y="5256212"/>
            <a:ext cx="1539858" cy="862433"/>
          </a:xfrm>
          <a:custGeom>
            <a:rect b="b" l="l" r="r" t="t"/>
            <a:pathLst>
              <a:path extrusionOk="0" h="1008693" w="1872168">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accent6"/>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rgbClr val="262626"/>
              </a:solidFill>
              <a:latin typeface="Arial"/>
              <a:ea typeface="Arial"/>
              <a:cs typeface="Arial"/>
              <a:sym typeface="Arial"/>
            </a:endParaRPr>
          </a:p>
        </p:txBody>
      </p:sp>
      <p:sp>
        <p:nvSpPr>
          <p:cNvPr id="634" name="Google Shape;634;p59"/>
          <p:cNvSpPr/>
          <p:nvPr/>
        </p:nvSpPr>
        <p:spPr>
          <a:xfrm>
            <a:off x="8958913" y="3155246"/>
            <a:ext cx="227700" cy="228985"/>
          </a:xfrm>
          <a:custGeom>
            <a:rect b="b" l="l" r="r" t="t"/>
            <a:pathLst>
              <a:path extrusionOk="0" h="3816424" w="3960000">
                <a:moveTo>
                  <a:pt x="1632916" y="1505594"/>
                </a:moveTo>
                <a:lnTo>
                  <a:pt x="2327086" y="1908213"/>
                </a:lnTo>
                <a:lnTo>
                  <a:pt x="1632916" y="2310831"/>
                </a:lnTo>
                <a:close/>
                <a:moveTo>
                  <a:pt x="1098809" y="972108"/>
                </a:moveTo>
                <a:cubicBezTo>
                  <a:pt x="829868" y="972108"/>
                  <a:pt x="611848" y="1190128"/>
                  <a:pt x="611848" y="1459069"/>
                </a:cubicBezTo>
                <a:lnTo>
                  <a:pt x="611848" y="2357355"/>
                </a:lnTo>
                <a:cubicBezTo>
                  <a:pt x="611848" y="2626296"/>
                  <a:pt x="829868" y="2844316"/>
                  <a:pt x="1098809" y="2844316"/>
                </a:cubicBezTo>
                <a:lnTo>
                  <a:pt x="2861191" y="2844316"/>
                </a:lnTo>
                <a:cubicBezTo>
                  <a:pt x="3130132" y="2844316"/>
                  <a:pt x="3348152" y="2626296"/>
                  <a:pt x="3348152" y="2357355"/>
                </a:cubicBezTo>
                <a:lnTo>
                  <a:pt x="3348152" y="1459069"/>
                </a:lnTo>
                <a:cubicBezTo>
                  <a:pt x="3348152" y="1190128"/>
                  <a:pt x="3130132" y="972108"/>
                  <a:pt x="2861191" y="972108"/>
                </a:cubicBezTo>
                <a:close/>
                <a:moveTo>
                  <a:pt x="747408" y="0"/>
                </a:moveTo>
                <a:lnTo>
                  <a:pt x="3212592" y="0"/>
                </a:lnTo>
                <a:cubicBezTo>
                  <a:pt x="3625374" y="0"/>
                  <a:pt x="3960000" y="334626"/>
                  <a:pt x="3960000" y="747408"/>
                </a:cubicBezTo>
                <a:lnTo>
                  <a:pt x="3960000" y="3069016"/>
                </a:lnTo>
                <a:cubicBezTo>
                  <a:pt x="3960000" y="3481798"/>
                  <a:pt x="3625374" y="3816424"/>
                  <a:pt x="3212592" y="3816424"/>
                </a:cubicBezTo>
                <a:lnTo>
                  <a:pt x="747408" y="3816424"/>
                </a:lnTo>
                <a:cubicBezTo>
                  <a:pt x="334626" y="3816424"/>
                  <a:pt x="0" y="3481798"/>
                  <a:pt x="0" y="3069016"/>
                </a:cubicBezTo>
                <a:lnTo>
                  <a:pt x="0" y="747408"/>
                </a:lnTo>
                <a:cubicBezTo>
                  <a:pt x="0" y="334626"/>
                  <a:pt x="334626" y="0"/>
                  <a:pt x="747408"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35" name="Google Shape;635;p59"/>
          <p:cNvSpPr/>
          <p:nvPr/>
        </p:nvSpPr>
        <p:spPr>
          <a:xfrm>
            <a:off x="10478895" y="2783755"/>
            <a:ext cx="227725" cy="185781"/>
          </a:xfrm>
          <a:custGeom>
            <a:rect b="b" l="l" r="r" t="t"/>
            <a:pathLst>
              <a:path extrusionOk="0" h="3096344" w="3960440">
                <a:moveTo>
                  <a:pt x="2420728" y="924699"/>
                </a:moveTo>
                <a:lnTo>
                  <a:pt x="3404007" y="2376264"/>
                </a:lnTo>
                <a:lnTo>
                  <a:pt x="2464506" y="2376264"/>
                </a:lnTo>
                <a:lnTo>
                  <a:pt x="1437447" y="2376264"/>
                </a:lnTo>
                <a:lnTo>
                  <a:pt x="690242" y="2376264"/>
                </a:lnTo>
                <a:lnTo>
                  <a:pt x="1577375" y="1374065"/>
                </a:lnTo>
                <a:lnTo>
                  <a:pt x="1882688" y="1718980"/>
                </a:lnTo>
                <a:close/>
                <a:moveTo>
                  <a:pt x="1093974" y="613224"/>
                </a:moveTo>
                <a:cubicBezTo>
                  <a:pt x="1292819" y="613224"/>
                  <a:pt x="1454014" y="774419"/>
                  <a:pt x="1454014" y="973264"/>
                </a:cubicBezTo>
                <a:cubicBezTo>
                  <a:pt x="1454014" y="1172109"/>
                  <a:pt x="1292819" y="1333304"/>
                  <a:pt x="1093974" y="1333304"/>
                </a:cubicBezTo>
                <a:cubicBezTo>
                  <a:pt x="895129" y="1333304"/>
                  <a:pt x="733934" y="1172109"/>
                  <a:pt x="733934" y="973264"/>
                </a:cubicBezTo>
                <a:cubicBezTo>
                  <a:pt x="733934" y="774419"/>
                  <a:pt x="895129" y="613224"/>
                  <a:pt x="1093974" y="613224"/>
                </a:cubicBezTo>
                <a:close/>
                <a:moveTo>
                  <a:pt x="396044" y="396044"/>
                </a:moveTo>
                <a:lnTo>
                  <a:pt x="396044" y="2700300"/>
                </a:lnTo>
                <a:lnTo>
                  <a:pt x="3564396" y="2700300"/>
                </a:lnTo>
                <a:lnTo>
                  <a:pt x="3564396" y="396044"/>
                </a:lnTo>
                <a:close/>
                <a:moveTo>
                  <a:pt x="0" y="0"/>
                </a:moveTo>
                <a:lnTo>
                  <a:pt x="3960440" y="0"/>
                </a:lnTo>
                <a:lnTo>
                  <a:pt x="3960440" y="3096344"/>
                </a:lnTo>
                <a:lnTo>
                  <a:pt x="0" y="30963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36" name="Google Shape;636;p59"/>
          <p:cNvSpPr/>
          <p:nvPr/>
        </p:nvSpPr>
        <p:spPr>
          <a:xfrm>
            <a:off x="10044926" y="2697225"/>
            <a:ext cx="227725" cy="237600"/>
          </a:xfrm>
          <a:custGeom>
            <a:rect b="b" l="l" r="r" t="t"/>
            <a:pathLst>
              <a:path extrusionOk="0" h="3960000" w="396044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37" name="Google Shape;637;p59"/>
          <p:cNvSpPr/>
          <p:nvPr/>
        </p:nvSpPr>
        <p:spPr>
          <a:xfrm>
            <a:off x="9076412" y="4511532"/>
            <a:ext cx="227725" cy="237600"/>
          </a:xfrm>
          <a:custGeom>
            <a:rect b="b" l="l" r="r" t="t"/>
            <a:pathLst>
              <a:path extrusionOk="0" h="3960000" w="3960440">
                <a:moveTo>
                  <a:pt x="330865" y="1988701"/>
                </a:moveTo>
                <a:lnTo>
                  <a:pt x="330865" y="3294924"/>
                </a:lnTo>
                <a:cubicBezTo>
                  <a:pt x="330865" y="3484431"/>
                  <a:pt x="484490" y="3638056"/>
                  <a:pt x="673997" y="3638056"/>
                </a:cubicBezTo>
                <a:lnTo>
                  <a:pt x="3286444" y="3638056"/>
                </a:lnTo>
                <a:cubicBezTo>
                  <a:pt x="3475951" y="3638056"/>
                  <a:pt x="3629576" y="3484431"/>
                  <a:pt x="3629576" y="3294924"/>
                </a:cubicBezTo>
                <a:lnTo>
                  <a:pt x="3629576" y="1988701"/>
                </a:lnTo>
                <a:lnTo>
                  <a:pt x="3007776" y="1988701"/>
                </a:lnTo>
                <a:cubicBezTo>
                  <a:pt x="3003504" y="2552442"/>
                  <a:pt x="2545062" y="3007995"/>
                  <a:pt x="1980221" y="3007995"/>
                </a:cubicBezTo>
                <a:cubicBezTo>
                  <a:pt x="1415380" y="3007995"/>
                  <a:pt x="956938" y="2552442"/>
                  <a:pt x="952666" y="1988701"/>
                </a:cubicBezTo>
                <a:close/>
                <a:moveTo>
                  <a:pt x="1980221" y="1247520"/>
                </a:moveTo>
                <a:cubicBezTo>
                  <a:pt x="1575683" y="1247520"/>
                  <a:pt x="1247740" y="1575463"/>
                  <a:pt x="1247740" y="1980001"/>
                </a:cubicBezTo>
                <a:cubicBezTo>
                  <a:pt x="1247740" y="2384539"/>
                  <a:pt x="1575683" y="2712482"/>
                  <a:pt x="1980221" y="2712482"/>
                </a:cubicBezTo>
                <a:cubicBezTo>
                  <a:pt x="2384759" y="2712482"/>
                  <a:pt x="2712702" y="2384539"/>
                  <a:pt x="2712702" y="1980001"/>
                </a:cubicBezTo>
                <a:cubicBezTo>
                  <a:pt x="2712702" y="1575463"/>
                  <a:pt x="2384759" y="1247520"/>
                  <a:pt x="1980221" y="1247520"/>
                </a:cubicBezTo>
                <a:close/>
                <a:moveTo>
                  <a:pt x="3164915" y="346755"/>
                </a:moveTo>
                <a:cubicBezTo>
                  <a:pt x="3096058" y="346755"/>
                  <a:pt x="3040238" y="402575"/>
                  <a:pt x="3040238" y="471432"/>
                </a:cubicBezTo>
                <a:lnTo>
                  <a:pt x="3040238" y="733595"/>
                </a:lnTo>
                <a:cubicBezTo>
                  <a:pt x="3040238" y="802452"/>
                  <a:pt x="3096058" y="858272"/>
                  <a:pt x="3164915" y="858272"/>
                </a:cubicBezTo>
                <a:lnTo>
                  <a:pt x="3427135" y="858272"/>
                </a:lnTo>
                <a:cubicBezTo>
                  <a:pt x="3495992" y="858272"/>
                  <a:pt x="3551812" y="802452"/>
                  <a:pt x="3551812" y="733595"/>
                </a:cubicBezTo>
                <a:lnTo>
                  <a:pt x="3551812" y="471432"/>
                </a:lnTo>
                <a:cubicBezTo>
                  <a:pt x="3551812" y="402575"/>
                  <a:pt x="3495992" y="346755"/>
                  <a:pt x="3427135" y="346755"/>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38" name="Google Shape;638;p59"/>
          <p:cNvSpPr/>
          <p:nvPr/>
        </p:nvSpPr>
        <p:spPr>
          <a:xfrm>
            <a:off x="9608475" y="3125233"/>
            <a:ext cx="223724" cy="237929"/>
          </a:xfrm>
          <a:custGeom>
            <a:rect b="b" l="l" r="r" t="t"/>
            <a:pathLst>
              <a:path extrusionOk="0" h="3965475" w="389085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39" name="Google Shape;639;p59"/>
          <p:cNvSpPr/>
          <p:nvPr/>
        </p:nvSpPr>
        <p:spPr>
          <a:xfrm>
            <a:off x="10817699" y="3109042"/>
            <a:ext cx="227725" cy="237600"/>
          </a:xfrm>
          <a:custGeom>
            <a:rect b="b" l="l" r="r" t="t"/>
            <a:pathLst>
              <a:path extrusionOk="0" h="3960000" w="3960440">
                <a:moveTo>
                  <a:pt x="2723924" y="666561"/>
                </a:moveTo>
                <a:cubicBezTo>
                  <a:pt x="2712585" y="666561"/>
                  <a:pt x="2701603" y="668088"/>
                  <a:pt x="2691750" y="673056"/>
                </a:cubicBezTo>
                <a:lnTo>
                  <a:pt x="2656848" y="673413"/>
                </a:lnTo>
                <a:lnTo>
                  <a:pt x="1433848" y="933370"/>
                </a:lnTo>
                <a:cubicBezTo>
                  <a:pt x="1393875" y="941867"/>
                  <a:pt x="1362077" y="967781"/>
                  <a:pt x="1346376" y="1002337"/>
                </a:cubicBezTo>
                <a:cubicBezTo>
                  <a:pt x="1331078" y="1020672"/>
                  <a:pt x="1323217" y="1044404"/>
                  <a:pt x="1323217" y="1069971"/>
                </a:cubicBezTo>
                <a:lnTo>
                  <a:pt x="1323217" y="2547593"/>
                </a:lnTo>
                <a:cubicBezTo>
                  <a:pt x="1271037" y="2529901"/>
                  <a:pt x="1213870" y="2520528"/>
                  <a:pt x="1154017" y="2520528"/>
                </a:cubicBezTo>
                <a:cubicBezTo>
                  <a:pt x="901512" y="2520528"/>
                  <a:pt x="696817" y="2687354"/>
                  <a:pt x="696817" y="2893144"/>
                </a:cubicBezTo>
                <a:cubicBezTo>
                  <a:pt x="696817" y="3098934"/>
                  <a:pt x="901512" y="3265760"/>
                  <a:pt x="1154017" y="3265760"/>
                </a:cubicBezTo>
                <a:cubicBezTo>
                  <a:pt x="1406522" y="3265760"/>
                  <a:pt x="1611217" y="3098934"/>
                  <a:pt x="1611217" y="2893144"/>
                </a:cubicBezTo>
                <a:cubicBezTo>
                  <a:pt x="1611217" y="2882349"/>
                  <a:pt x="1610654" y="2871660"/>
                  <a:pt x="1607283" y="2861334"/>
                </a:cubicBezTo>
                <a:lnTo>
                  <a:pt x="1611217" y="2841845"/>
                </a:lnTo>
                <a:lnTo>
                  <a:pt x="1611217" y="1521342"/>
                </a:lnTo>
                <a:lnTo>
                  <a:pt x="2600320" y="1311101"/>
                </a:lnTo>
                <a:lnTo>
                  <a:pt x="2600320" y="2327965"/>
                </a:lnTo>
                <a:cubicBezTo>
                  <a:pt x="2547472" y="2309959"/>
                  <a:pt x="2489516" y="2300312"/>
                  <a:pt x="2428795" y="2300312"/>
                </a:cubicBezTo>
                <a:cubicBezTo>
                  <a:pt x="2176290" y="2300312"/>
                  <a:pt x="1971595" y="2467138"/>
                  <a:pt x="1971595" y="2672928"/>
                </a:cubicBezTo>
                <a:cubicBezTo>
                  <a:pt x="1971595" y="2878718"/>
                  <a:pt x="2176290" y="3045544"/>
                  <a:pt x="2428795" y="3045544"/>
                </a:cubicBezTo>
                <a:cubicBezTo>
                  <a:pt x="2675391" y="3045544"/>
                  <a:pt x="2876388" y="2886436"/>
                  <a:pt x="2884224" y="2687245"/>
                </a:cubicBezTo>
                <a:lnTo>
                  <a:pt x="2888320" y="2666957"/>
                </a:lnTo>
                <a:lnTo>
                  <a:pt x="2888320" y="790165"/>
                </a:lnTo>
                <a:cubicBezTo>
                  <a:pt x="2888320" y="721900"/>
                  <a:pt x="2832981" y="666561"/>
                  <a:pt x="2764716" y="66656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40" name="Google Shape;640;p59"/>
          <p:cNvSpPr/>
          <p:nvPr/>
        </p:nvSpPr>
        <p:spPr>
          <a:xfrm>
            <a:off x="9125687" y="3477737"/>
            <a:ext cx="229143" cy="201017"/>
          </a:xfrm>
          <a:custGeom>
            <a:rect b="b" l="l" r="r" t="t"/>
            <a:pathLst>
              <a:path extrusionOk="0" h="3350285" w="3985089">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41" name="Google Shape;641;p59"/>
          <p:cNvSpPr/>
          <p:nvPr/>
        </p:nvSpPr>
        <p:spPr>
          <a:xfrm>
            <a:off x="9694498" y="2792516"/>
            <a:ext cx="227077" cy="183093"/>
          </a:xfrm>
          <a:custGeom>
            <a:rect b="b" l="l" r="r" t="t"/>
            <a:pathLst>
              <a:path extrusionOk="0" h="3051548" w="394916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42" name="Google Shape;642;p59"/>
          <p:cNvSpPr/>
          <p:nvPr/>
        </p:nvSpPr>
        <p:spPr>
          <a:xfrm rot="10800000">
            <a:off x="9502550" y="3585169"/>
            <a:ext cx="211156" cy="237837"/>
          </a:xfrm>
          <a:custGeom>
            <a:rect b="b" l="l" r="r" t="t"/>
            <a:pathLst>
              <a:path extrusionOk="0" h="3963955" w="367227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43" name="Google Shape;643;p59"/>
          <p:cNvSpPr/>
          <p:nvPr/>
        </p:nvSpPr>
        <p:spPr>
          <a:xfrm>
            <a:off x="11190043" y="3182164"/>
            <a:ext cx="225901" cy="237287"/>
          </a:xfrm>
          <a:custGeom>
            <a:rect b="b" l="l" r="r" t="t"/>
            <a:pathLst>
              <a:path extrusionOk="0" h="3954781" w="3928707">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44" name="Google Shape;644;p59"/>
          <p:cNvSpPr/>
          <p:nvPr/>
        </p:nvSpPr>
        <p:spPr>
          <a:xfrm rot="706097">
            <a:off x="8851736" y="3702903"/>
            <a:ext cx="238437" cy="251666"/>
          </a:xfrm>
          <a:custGeom>
            <a:rect b="b" l="l" r="r" t="t"/>
            <a:pathLst>
              <a:path extrusionOk="0" h="3948462" w="3890413">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45" name="Google Shape;645;p59"/>
          <p:cNvSpPr/>
          <p:nvPr/>
        </p:nvSpPr>
        <p:spPr>
          <a:xfrm>
            <a:off x="11555099" y="4151673"/>
            <a:ext cx="219708" cy="226300"/>
          </a:xfrm>
          <a:custGeom>
            <a:rect b="b" l="l" r="r" t="t"/>
            <a:pathLst>
              <a:path extrusionOk="0" h="3935658" w="3994694">
                <a:moveTo>
                  <a:pt x="3059053" y="3287658"/>
                </a:moveTo>
                <a:lnTo>
                  <a:pt x="3994694" y="3287658"/>
                </a:lnTo>
                <a:lnTo>
                  <a:pt x="3994694" y="3935658"/>
                </a:lnTo>
                <a:lnTo>
                  <a:pt x="3059053" y="3935658"/>
                </a:lnTo>
                <a:close/>
                <a:moveTo>
                  <a:pt x="1259497" y="3287658"/>
                </a:moveTo>
                <a:lnTo>
                  <a:pt x="2915681" y="3287658"/>
                </a:lnTo>
                <a:lnTo>
                  <a:pt x="2915681" y="3935658"/>
                </a:lnTo>
                <a:lnTo>
                  <a:pt x="1259497" y="3935658"/>
                </a:lnTo>
                <a:close/>
                <a:moveTo>
                  <a:pt x="0" y="3287658"/>
                </a:moveTo>
                <a:lnTo>
                  <a:pt x="1116124" y="3287658"/>
                </a:lnTo>
                <a:lnTo>
                  <a:pt x="1116124" y="3935658"/>
                </a:lnTo>
                <a:lnTo>
                  <a:pt x="0" y="3935658"/>
                </a:lnTo>
                <a:close/>
                <a:moveTo>
                  <a:pt x="3886694" y="2470824"/>
                </a:moveTo>
                <a:lnTo>
                  <a:pt x="3994694" y="2470824"/>
                </a:lnTo>
                <a:lnTo>
                  <a:pt x="3994694" y="3118824"/>
                </a:lnTo>
                <a:lnTo>
                  <a:pt x="3886694" y="3118824"/>
                </a:lnTo>
                <a:close/>
                <a:moveTo>
                  <a:pt x="2123068" y="2470824"/>
                </a:moveTo>
                <a:lnTo>
                  <a:pt x="3779252" y="2470824"/>
                </a:lnTo>
                <a:lnTo>
                  <a:pt x="3779252" y="3118824"/>
                </a:lnTo>
                <a:lnTo>
                  <a:pt x="2123068" y="3118824"/>
                </a:lnTo>
                <a:close/>
                <a:moveTo>
                  <a:pt x="359442" y="2470824"/>
                </a:moveTo>
                <a:lnTo>
                  <a:pt x="2015626" y="2470824"/>
                </a:lnTo>
                <a:lnTo>
                  <a:pt x="2015626" y="3118824"/>
                </a:lnTo>
                <a:lnTo>
                  <a:pt x="359442" y="3118824"/>
                </a:lnTo>
                <a:close/>
                <a:moveTo>
                  <a:pt x="0" y="2470824"/>
                </a:moveTo>
                <a:lnTo>
                  <a:pt x="252000" y="2470824"/>
                </a:lnTo>
                <a:lnTo>
                  <a:pt x="252000" y="3118824"/>
                </a:lnTo>
                <a:lnTo>
                  <a:pt x="0" y="3118824"/>
                </a:lnTo>
                <a:close/>
                <a:moveTo>
                  <a:pt x="3059053" y="1635982"/>
                </a:moveTo>
                <a:lnTo>
                  <a:pt x="3994694" y="1635982"/>
                </a:lnTo>
                <a:lnTo>
                  <a:pt x="3994694" y="2283982"/>
                </a:lnTo>
                <a:lnTo>
                  <a:pt x="3059053" y="2283982"/>
                </a:lnTo>
                <a:close/>
                <a:moveTo>
                  <a:pt x="1259496" y="1635982"/>
                </a:moveTo>
                <a:lnTo>
                  <a:pt x="2915680" y="1635982"/>
                </a:lnTo>
                <a:lnTo>
                  <a:pt x="2915680" y="2283982"/>
                </a:lnTo>
                <a:lnTo>
                  <a:pt x="1259496" y="2283982"/>
                </a:lnTo>
                <a:close/>
                <a:moveTo>
                  <a:pt x="0" y="1635982"/>
                </a:moveTo>
                <a:lnTo>
                  <a:pt x="1116124" y="1635982"/>
                </a:lnTo>
                <a:lnTo>
                  <a:pt x="1116124" y="2283982"/>
                </a:lnTo>
                <a:lnTo>
                  <a:pt x="0" y="2283982"/>
                </a:lnTo>
                <a:close/>
                <a:moveTo>
                  <a:pt x="3886694" y="836400"/>
                </a:moveTo>
                <a:lnTo>
                  <a:pt x="3994694" y="836400"/>
                </a:lnTo>
                <a:lnTo>
                  <a:pt x="3994694" y="1484400"/>
                </a:lnTo>
                <a:lnTo>
                  <a:pt x="3886694" y="1484400"/>
                </a:lnTo>
                <a:close/>
                <a:moveTo>
                  <a:pt x="2123068" y="820634"/>
                </a:moveTo>
                <a:lnTo>
                  <a:pt x="3779252" y="820634"/>
                </a:lnTo>
                <a:lnTo>
                  <a:pt x="3779252" y="1468634"/>
                </a:lnTo>
                <a:lnTo>
                  <a:pt x="2123068" y="1468634"/>
                </a:lnTo>
                <a:close/>
                <a:moveTo>
                  <a:pt x="359442" y="820634"/>
                </a:moveTo>
                <a:lnTo>
                  <a:pt x="2015626" y="820634"/>
                </a:lnTo>
                <a:lnTo>
                  <a:pt x="2015626" y="1468634"/>
                </a:lnTo>
                <a:lnTo>
                  <a:pt x="359442" y="1468634"/>
                </a:lnTo>
                <a:close/>
                <a:moveTo>
                  <a:pt x="0" y="820634"/>
                </a:moveTo>
                <a:lnTo>
                  <a:pt x="252000" y="820634"/>
                </a:lnTo>
                <a:lnTo>
                  <a:pt x="252000" y="1468634"/>
                </a:lnTo>
                <a:lnTo>
                  <a:pt x="0" y="1468634"/>
                </a:lnTo>
                <a:close/>
                <a:moveTo>
                  <a:pt x="3059053" y="0"/>
                </a:moveTo>
                <a:lnTo>
                  <a:pt x="3994694" y="0"/>
                </a:lnTo>
                <a:lnTo>
                  <a:pt x="3994694" y="648000"/>
                </a:lnTo>
                <a:lnTo>
                  <a:pt x="3059053" y="648000"/>
                </a:lnTo>
                <a:close/>
                <a:moveTo>
                  <a:pt x="1259496" y="0"/>
                </a:moveTo>
                <a:lnTo>
                  <a:pt x="2915680" y="0"/>
                </a:lnTo>
                <a:lnTo>
                  <a:pt x="2915680" y="648000"/>
                </a:lnTo>
                <a:lnTo>
                  <a:pt x="1259496" y="648000"/>
                </a:lnTo>
                <a:close/>
                <a:moveTo>
                  <a:pt x="0" y="0"/>
                </a:moveTo>
                <a:lnTo>
                  <a:pt x="1116124" y="0"/>
                </a:lnTo>
                <a:lnTo>
                  <a:pt x="1116124" y="648000"/>
                </a:lnTo>
                <a:lnTo>
                  <a:pt x="0" y="64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46" name="Google Shape;646;p59"/>
          <p:cNvSpPr/>
          <p:nvPr/>
        </p:nvSpPr>
        <p:spPr>
          <a:xfrm>
            <a:off x="8750076" y="4483897"/>
            <a:ext cx="216045" cy="255978"/>
          </a:xfrm>
          <a:custGeom>
            <a:rect b="b" l="l" r="r" t="t"/>
            <a:pathLst>
              <a:path extrusionOk="0" h="3938119" w="3456727">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47" name="Google Shape;647;p59"/>
          <p:cNvSpPr/>
          <p:nvPr/>
        </p:nvSpPr>
        <p:spPr>
          <a:xfrm>
            <a:off x="10265759" y="4101005"/>
            <a:ext cx="247527" cy="257400"/>
          </a:xfrm>
          <a:custGeom>
            <a:rect b="b" l="l" r="r" t="t"/>
            <a:pathLst>
              <a:path extrusionOk="0" h="3960000" w="3960440">
                <a:moveTo>
                  <a:pt x="985442" y="1197582"/>
                </a:moveTo>
                <a:cubicBezTo>
                  <a:pt x="764609" y="1197582"/>
                  <a:pt x="585589" y="1376602"/>
                  <a:pt x="585589" y="1597435"/>
                </a:cubicBezTo>
                <a:lnTo>
                  <a:pt x="585589" y="2453913"/>
                </a:lnTo>
                <a:cubicBezTo>
                  <a:pt x="585589" y="2674746"/>
                  <a:pt x="764609" y="2853766"/>
                  <a:pt x="985442" y="2853766"/>
                </a:cubicBezTo>
                <a:lnTo>
                  <a:pt x="2273968" y="2853766"/>
                </a:lnTo>
                <a:cubicBezTo>
                  <a:pt x="2494801" y="2853766"/>
                  <a:pt x="2673821" y="2674746"/>
                  <a:pt x="2673821" y="2453913"/>
                </a:cubicBezTo>
                <a:lnTo>
                  <a:pt x="2673821" y="2353524"/>
                </a:lnTo>
                <a:lnTo>
                  <a:pt x="3281897" y="2810341"/>
                </a:lnTo>
                <a:lnTo>
                  <a:pt x="3281897" y="1241009"/>
                </a:lnTo>
                <a:lnTo>
                  <a:pt x="2673821" y="1697826"/>
                </a:lnTo>
                <a:lnTo>
                  <a:pt x="2673821" y="1597435"/>
                </a:lnTo>
                <a:cubicBezTo>
                  <a:pt x="2673821" y="1376602"/>
                  <a:pt x="2494801" y="1197582"/>
                  <a:pt x="2273968" y="1197582"/>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48" name="Google Shape;648;p59"/>
          <p:cNvSpPr/>
          <p:nvPr/>
        </p:nvSpPr>
        <p:spPr>
          <a:xfrm>
            <a:off x="9151995" y="3940481"/>
            <a:ext cx="247527" cy="257400"/>
          </a:xfrm>
          <a:custGeom>
            <a:rect b="b" l="l" r="r" t="t"/>
            <a:pathLst>
              <a:path extrusionOk="0" h="3960000" w="396044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49" name="Google Shape;649;p59"/>
          <p:cNvSpPr/>
          <p:nvPr/>
        </p:nvSpPr>
        <p:spPr>
          <a:xfrm>
            <a:off x="10581153" y="3941047"/>
            <a:ext cx="247527" cy="257400"/>
          </a:xfrm>
          <a:custGeom>
            <a:rect b="b" l="l" r="r" t="t"/>
            <a:pathLst>
              <a:path extrusionOk="0" h="3960000" w="396044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50" name="Google Shape;650;p59"/>
          <p:cNvSpPr/>
          <p:nvPr/>
        </p:nvSpPr>
        <p:spPr>
          <a:xfrm rot="2700000">
            <a:off x="9561079" y="4170692"/>
            <a:ext cx="111971" cy="294912"/>
          </a:xfrm>
          <a:custGeom>
            <a:rect b="b" l="l" r="r" t="t"/>
            <a:pathLst>
              <a:path extrusionOk="0" h="4764557" w="1862952">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51" name="Google Shape;651;p59"/>
          <p:cNvSpPr/>
          <p:nvPr/>
        </p:nvSpPr>
        <p:spPr>
          <a:xfrm flipH="1">
            <a:off x="11350401" y="4473833"/>
            <a:ext cx="246775" cy="248140"/>
          </a:xfrm>
          <a:custGeom>
            <a:rect b="b" l="l" r="r" t="t"/>
            <a:pathLst>
              <a:path extrusionOk="0" h="3817544" w="3948393">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52" name="Google Shape;652;p59"/>
          <p:cNvSpPr/>
          <p:nvPr/>
        </p:nvSpPr>
        <p:spPr>
          <a:xfrm>
            <a:off x="10646966" y="4528102"/>
            <a:ext cx="247500" cy="257400"/>
          </a:xfrm>
          <a:custGeom>
            <a:rect b="b" l="l" r="r" t="t"/>
            <a:pathLst>
              <a:path extrusionOk="0" h="3960000" w="3960000">
                <a:moveTo>
                  <a:pt x="1980000" y="1260000"/>
                </a:moveTo>
                <a:cubicBezTo>
                  <a:pt x="2377645" y="1260000"/>
                  <a:pt x="2700000" y="1582355"/>
                  <a:pt x="2700000" y="1980000"/>
                </a:cubicBezTo>
                <a:cubicBezTo>
                  <a:pt x="2700000" y="2377645"/>
                  <a:pt x="2377645" y="2700000"/>
                  <a:pt x="1980000" y="2700000"/>
                </a:cubicBezTo>
                <a:cubicBezTo>
                  <a:pt x="1582355" y="2700000"/>
                  <a:pt x="1260000" y="2377645"/>
                  <a:pt x="1260000" y="1980000"/>
                </a:cubicBezTo>
                <a:cubicBezTo>
                  <a:pt x="1260000" y="1582355"/>
                  <a:pt x="1582355" y="1260000"/>
                  <a:pt x="1980000" y="1260000"/>
                </a:cubicBezTo>
                <a:close/>
                <a:moveTo>
                  <a:pt x="2490424" y="1258488"/>
                </a:moveTo>
                <a:lnTo>
                  <a:pt x="3822407" y="1258488"/>
                </a:lnTo>
                <a:cubicBezTo>
                  <a:pt x="3911854" y="1481555"/>
                  <a:pt x="3960000" y="1725155"/>
                  <a:pt x="3960000" y="1980000"/>
                </a:cubicBezTo>
                <a:cubicBezTo>
                  <a:pt x="3960000" y="3073524"/>
                  <a:pt x="3073524" y="3960000"/>
                  <a:pt x="1980000" y="3960000"/>
                </a:cubicBezTo>
                <a:lnTo>
                  <a:pt x="1852759" y="3953575"/>
                </a:lnTo>
                <a:lnTo>
                  <a:pt x="2729076" y="2455486"/>
                </a:lnTo>
                <a:lnTo>
                  <a:pt x="2726868" y="2454194"/>
                </a:lnTo>
                <a:cubicBezTo>
                  <a:pt x="2814857" y="2317465"/>
                  <a:pt x="2865416" y="2154637"/>
                  <a:pt x="2865416" y="1980000"/>
                </a:cubicBezTo>
                <a:cubicBezTo>
                  <a:pt x="2865416" y="1681504"/>
                  <a:pt x="2717708" y="1417508"/>
                  <a:pt x="2490424" y="1258488"/>
                </a:cubicBezTo>
                <a:close/>
                <a:moveTo>
                  <a:pt x="334727" y="878603"/>
                </a:moveTo>
                <a:lnTo>
                  <a:pt x="1154753" y="2298930"/>
                </a:lnTo>
                <a:cubicBezTo>
                  <a:pt x="1281989" y="2630497"/>
                  <a:pt x="1603560" y="2865416"/>
                  <a:pt x="1980000" y="2865416"/>
                </a:cubicBezTo>
                <a:cubicBezTo>
                  <a:pt x="2123408" y="2865416"/>
                  <a:pt x="2258854" y="2831322"/>
                  <a:pt x="2378271" y="2770003"/>
                </a:cubicBezTo>
                <a:lnTo>
                  <a:pt x="1695481" y="3937251"/>
                </a:lnTo>
                <a:cubicBezTo>
                  <a:pt x="736579" y="3801546"/>
                  <a:pt x="0" y="2976792"/>
                  <a:pt x="0" y="1980000"/>
                </a:cubicBezTo>
                <a:cubicBezTo>
                  <a:pt x="0" y="1572291"/>
                  <a:pt x="123228" y="1193364"/>
                  <a:pt x="334727" y="878603"/>
                </a:cubicBezTo>
                <a:close/>
                <a:moveTo>
                  <a:pt x="1980000" y="0"/>
                </a:moveTo>
                <a:cubicBezTo>
                  <a:pt x="2762762" y="0"/>
                  <a:pt x="3439434" y="454224"/>
                  <a:pt x="3758731" y="1114488"/>
                </a:cubicBezTo>
                <a:lnTo>
                  <a:pt x="2165892" y="1114488"/>
                </a:lnTo>
                <a:cubicBezTo>
                  <a:pt x="2106002" y="1101330"/>
                  <a:pt x="2043789" y="1094584"/>
                  <a:pt x="1980000" y="1094584"/>
                </a:cubicBezTo>
                <a:cubicBezTo>
                  <a:pt x="1916211" y="1094584"/>
                  <a:pt x="1853998" y="1101330"/>
                  <a:pt x="1794108" y="1114488"/>
                </a:cubicBezTo>
                <a:lnTo>
                  <a:pt x="1774506" y="1114488"/>
                </a:lnTo>
                <a:lnTo>
                  <a:pt x="1774506" y="1119528"/>
                </a:lnTo>
                <a:cubicBezTo>
                  <a:pt x="1405645" y="1206316"/>
                  <a:pt x="1126346" y="1524537"/>
                  <a:pt x="1097987" y="1912608"/>
                </a:cubicBezTo>
                <a:lnTo>
                  <a:pt x="428214" y="752526"/>
                </a:lnTo>
                <a:cubicBezTo>
                  <a:pt x="789694" y="293724"/>
                  <a:pt x="1350545" y="0"/>
                  <a:pt x="198000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53" name="Google Shape;653;p59"/>
          <p:cNvSpPr/>
          <p:nvPr/>
        </p:nvSpPr>
        <p:spPr>
          <a:xfrm rot="8480412">
            <a:off x="9876706" y="4511543"/>
            <a:ext cx="247952" cy="249169"/>
          </a:xfrm>
          <a:custGeom>
            <a:rect b="b" l="l" r="r" t="t"/>
            <a:pathLst>
              <a:path extrusionOk="0" h="3862045" w="387236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54" name="Google Shape;654;p59"/>
          <p:cNvSpPr/>
          <p:nvPr/>
        </p:nvSpPr>
        <p:spPr>
          <a:xfrm>
            <a:off x="11392639" y="3479717"/>
            <a:ext cx="199531" cy="205874"/>
          </a:xfrm>
          <a:custGeom>
            <a:rect b="b" l="l" r="r" t="t"/>
            <a:pathLst>
              <a:path extrusionOk="0" h="2941055" w="2956013">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55" name="Google Shape;655;p59"/>
          <p:cNvSpPr/>
          <p:nvPr/>
        </p:nvSpPr>
        <p:spPr>
          <a:xfrm flipH="1">
            <a:off x="11253656" y="4018185"/>
            <a:ext cx="268675" cy="183613"/>
          </a:xfrm>
          <a:custGeom>
            <a:rect b="b" l="l" r="r" t="t"/>
            <a:pathLst>
              <a:path extrusionOk="0" h="2532594" w="3980365">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56" name="Google Shape;656;p59"/>
          <p:cNvSpPr/>
          <p:nvPr/>
        </p:nvSpPr>
        <p:spPr>
          <a:xfrm flipH="1">
            <a:off x="10561155" y="3204263"/>
            <a:ext cx="199104" cy="204074"/>
          </a:xfrm>
          <a:custGeom>
            <a:rect b="b" l="l" r="r" t="t"/>
            <a:pathLst>
              <a:path extrusionOk="0" h="2473621" w="2488805">
                <a:moveTo>
                  <a:pt x="1244564" y="0"/>
                </a:moveTo>
                <a:cubicBezTo>
                  <a:pt x="1244510" y="2"/>
                  <a:pt x="1244456" y="4"/>
                  <a:pt x="1244403" y="22"/>
                </a:cubicBezTo>
                <a:cubicBezTo>
                  <a:pt x="1244349" y="4"/>
                  <a:pt x="1244295" y="2"/>
                  <a:pt x="1244241" y="0"/>
                </a:cubicBezTo>
                <a:lnTo>
                  <a:pt x="1244241" y="44"/>
                </a:lnTo>
                <a:cubicBezTo>
                  <a:pt x="830610" y="15046"/>
                  <a:pt x="631539" y="347752"/>
                  <a:pt x="626522" y="649408"/>
                </a:cubicBezTo>
                <a:cubicBezTo>
                  <a:pt x="618710" y="1030167"/>
                  <a:pt x="753639" y="1253931"/>
                  <a:pt x="824779" y="1348099"/>
                </a:cubicBezTo>
                <a:cubicBezTo>
                  <a:pt x="887989" y="1431697"/>
                  <a:pt x="984094" y="1590503"/>
                  <a:pt x="873647" y="1645186"/>
                </a:cubicBezTo>
                <a:cubicBezTo>
                  <a:pt x="574796" y="1787663"/>
                  <a:pt x="318232" y="1887856"/>
                  <a:pt x="183234" y="1990691"/>
                </a:cubicBezTo>
                <a:cubicBezTo>
                  <a:pt x="-38127" y="2175453"/>
                  <a:pt x="-3140" y="2386642"/>
                  <a:pt x="10705" y="2473621"/>
                </a:cubicBezTo>
                <a:lnTo>
                  <a:pt x="1244403" y="2472578"/>
                </a:lnTo>
                <a:lnTo>
                  <a:pt x="2478100" y="2473621"/>
                </a:lnTo>
                <a:cubicBezTo>
                  <a:pt x="2491945" y="2386642"/>
                  <a:pt x="2526932" y="2175453"/>
                  <a:pt x="2305571" y="1990691"/>
                </a:cubicBezTo>
                <a:cubicBezTo>
                  <a:pt x="2170573" y="1887856"/>
                  <a:pt x="1914009" y="1787663"/>
                  <a:pt x="1615158" y="1645186"/>
                </a:cubicBezTo>
                <a:cubicBezTo>
                  <a:pt x="1504711" y="1590503"/>
                  <a:pt x="1600816" y="1431697"/>
                  <a:pt x="1664026" y="1348099"/>
                </a:cubicBezTo>
                <a:cubicBezTo>
                  <a:pt x="1735166" y="1253931"/>
                  <a:pt x="1870095" y="1030167"/>
                  <a:pt x="1862283" y="649408"/>
                </a:cubicBezTo>
                <a:cubicBezTo>
                  <a:pt x="1857266" y="347752"/>
                  <a:pt x="1658195" y="15046"/>
                  <a:pt x="1244564" y="4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57" name="Google Shape;657;p59"/>
          <p:cNvSpPr/>
          <p:nvPr/>
        </p:nvSpPr>
        <p:spPr>
          <a:xfrm>
            <a:off x="11000760" y="3684657"/>
            <a:ext cx="193044" cy="206851"/>
          </a:xfrm>
          <a:custGeom>
            <a:rect b="b" l="l" r="r" t="t"/>
            <a:pathLst>
              <a:path extrusionOk="0" h="3940019" w="3860876">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58" name="Google Shape;658;p59"/>
          <p:cNvSpPr/>
          <p:nvPr/>
        </p:nvSpPr>
        <p:spPr>
          <a:xfrm>
            <a:off x="10480627" y="4540613"/>
            <a:ext cx="137288" cy="201622"/>
          </a:xfrm>
          <a:custGeom>
            <a:rect b="b" l="l" r="r" t="t"/>
            <a:pathLst>
              <a:path extrusionOk="0" h="4032448" w="2745756">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59" name="Google Shape;659;p59"/>
          <p:cNvSpPr/>
          <p:nvPr/>
        </p:nvSpPr>
        <p:spPr>
          <a:xfrm>
            <a:off x="10368937" y="3528682"/>
            <a:ext cx="122850" cy="217939"/>
          </a:xfrm>
          <a:custGeom>
            <a:rect b="b" l="l" r="r" t="t"/>
            <a:pathLst>
              <a:path extrusionOk="0" h="3962520" w="2340000">
                <a:moveTo>
                  <a:pt x="437437" y="3058315"/>
                </a:moveTo>
                <a:lnTo>
                  <a:pt x="1877437" y="3058315"/>
                </a:lnTo>
                <a:lnTo>
                  <a:pt x="1877437" y="3526315"/>
                </a:lnTo>
                <a:lnTo>
                  <a:pt x="437437" y="3526315"/>
                </a:lnTo>
                <a:close/>
                <a:moveTo>
                  <a:pt x="437437" y="2464263"/>
                </a:moveTo>
                <a:lnTo>
                  <a:pt x="1877437" y="2464263"/>
                </a:lnTo>
                <a:lnTo>
                  <a:pt x="1877437" y="2932263"/>
                </a:lnTo>
                <a:lnTo>
                  <a:pt x="437437" y="2932263"/>
                </a:lnTo>
                <a:close/>
                <a:moveTo>
                  <a:pt x="437437" y="1870211"/>
                </a:moveTo>
                <a:lnTo>
                  <a:pt x="1877437" y="1870211"/>
                </a:lnTo>
                <a:lnTo>
                  <a:pt x="1877437" y="2338211"/>
                </a:lnTo>
                <a:lnTo>
                  <a:pt x="437437" y="2338211"/>
                </a:lnTo>
                <a:close/>
                <a:moveTo>
                  <a:pt x="437437" y="1276159"/>
                </a:moveTo>
                <a:lnTo>
                  <a:pt x="1877437" y="1276159"/>
                </a:lnTo>
                <a:lnTo>
                  <a:pt x="1877437" y="1744159"/>
                </a:lnTo>
                <a:lnTo>
                  <a:pt x="437437" y="1744159"/>
                </a:lnTo>
                <a:close/>
                <a:moveTo>
                  <a:pt x="437437" y="682107"/>
                </a:moveTo>
                <a:lnTo>
                  <a:pt x="1877437" y="682107"/>
                </a:lnTo>
                <a:lnTo>
                  <a:pt x="1877437" y="1150107"/>
                </a:lnTo>
                <a:lnTo>
                  <a:pt x="437437" y="1150107"/>
                </a:lnTo>
                <a:close/>
                <a:moveTo>
                  <a:pt x="270000" y="538035"/>
                </a:moveTo>
                <a:lnTo>
                  <a:pt x="270000" y="3692320"/>
                </a:lnTo>
                <a:lnTo>
                  <a:pt x="2070000" y="3692320"/>
                </a:lnTo>
                <a:lnTo>
                  <a:pt x="2070000" y="538035"/>
                </a:lnTo>
                <a:close/>
                <a:moveTo>
                  <a:pt x="983190" y="0"/>
                </a:moveTo>
                <a:lnTo>
                  <a:pt x="1356810" y="0"/>
                </a:lnTo>
                <a:cubicBezTo>
                  <a:pt x="1412713" y="0"/>
                  <a:pt x="1458032" y="45319"/>
                  <a:pt x="1458032" y="101222"/>
                </a:cubicBezTo>
                <a:lnTo>
                  <a:pt x="1458032" y="251184"/>
                </a:lnTo>
                <a:lnTo>
                  <a:pt x="1949992" y="251184"/>
                </a:lnTo>
                <a:cubicBezTo>
                  <a:pt x="2165387" y="251184"/>
                  <a:pt x="2340000" y="425797"/>
                  <a:pt x="2340000" y="641192"/>
                </a:cubicBezTo>
                <a:lnTo>
                  <a:pt x="2340000" y="3572512"/>
                </a:lnTo>
                <a:cubicBezTo>
                  <a:pt x="2340000" y="3787907"/>
                  <a:pt x="2165387" y="3962520"/>
                  <a:pt x="1949992" y="3962520"/>
                </a:cubicBezTo>
                <a:lnTo>
                  <a:pt x="390008" y="3962520"/>
                </a:lnTo>
                <a:cubicBezTo>
                  <a:pt x="174613" y="3962520"/>
                  <a:pt x="0" y="3787907"/>
                  <a:pt x="0" y="3572512"/>
                </a:cubicBezTo>
                <a:lnTo>
                  <a:pt x="0" y="641192"/>
                </a:lnTo>
                <a:cubicBezTo>
                  <a:pt x="0" y="425797"/>
                  <a:pt x="174613" y="251184"/>
                  <a:pt x="390008" y="251184"/>
                </a:cubicBezTo>
                <a:lnTo>
                  <a:pt x="881968" y="251184"/>
                </a:lnTo>
                <a:lnTo>
                  <a:pt x="881968" y="101222"/>
                </a:lnTo>
                <a:cubicBezTo>
                  <a:pt x="881968" y="45319"/>
                  <a:pt x="927287" y="0"/>
                  <a:pt x="98319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60" name="Google Shape;660;p59"/>
          <p:cNvSpPr/>
          <p:nvPr/>
        </p:nvSpPr>
        <p:spPr>
          <a:xfrm flipH="1" rot="10800000">
            <a:off x="11052148" y="2864982"/>
            <a:ext cx="174807" cy="206123"/>
          </a:xfrm>
          <a:custGeom>
            <a:rect b="b" l="l" r="r" t="t"/>
            <a:pathLst>
              <a:path extrusionOk="0" h="3926159" w="3496146">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61" name="Google Shape;661;p59"/>
          <p:cNvSpPr/>
          <p:nvPr/>
        </p:nvSpPr>
        <p:spPr>
          <a:xfrm rot="10800000">
            <a:off x="9829083" y="3574721"/>
            <a:ext cx="201623" cy="154275"/>
          </a:xfrm>
          <a:custGeom>
            <a:rect b="b" l="l" r="r" t="t"/>
            <a:pathLst>
              <a:path extrusionOk="0" h="3085493" w="4032450">
                <a:moveTo>
                  <a:pt x="2031235" y="914400"/>
                </a:moveTo>
                <a:cubicBezTo>
                  <a:pt x="1778730" y="914400"/>
                  <a:pt x="1574035" y="709705"/>
                  <a:pt x="1574035" y="457200"/>
                </a:cubicBezTo>
                <a:cubicBezTo>
                  <a:pt x="1574035" y="204695"/>
                  <a:pt x="1778730" y="0"/>
                  <a:pt x="2031235" y="0"/>
                </a:cubicBezTo>
                <a:cubicBezTo>
                  <a:pt x="2283740" y="0"/>
                  <a:pt x="2488435" y="204695"/>
                  <a:pt x="2488435" y="457200"/>
                </a:cubicBezTo>
                <a:cubicBezTo>
                  <a:pt x="2488435" y="709705"/>
                  <a:pt x="2283740" y="914400"/>
                  <a:pt x="2031235" y="914400"/>
                </a:cubicBezTo>
                <a:close/>
                <a:moveTo>
                  <a:pt x="2027221" y="1676379"/>
                </a:moveTo>
                <a:cubicBezTo>
                  <a:pt x="1695962" y="1681222"/>
                  <a:pt x="1438124" y="1575543"/>
                  <a:pt x="1178491" y="1462818"/>
                </a:cubicBezTo>
                <a:cubicBezTo>
                  <a:pt x="997473" y="1361700"/>
                  <a:pt x="986071" y="1274491"/>
                  <a:pt x="1016728" y="1189772"/>
                </a:cubicBezTo>
                <a:cubicBezTo>
                  <a:pt x="1053516" y="1098266"/>
                  <a:pt x="1135752" y="1026643"/>
                  <a:pt x="1293451" y="1098789"/>
                </a:cubicBezTo>
                <a:cubicBezTo>
                  <a:pt x="1500404" y="1268629"/>
                  <a:pt x="2162600" y="1406904"/>
                  <a:pt x="2571881" y="1166424"/>
                </a:cubicBezTo>
                <a:cubicBezTo>
                  <a:pt x="2683927" y="1084177"/>
                  <a:pt x="2912979" y="1019582"/>
                  <a:pt x="2972758" y="1164419"/>
                </a:cubicBezTo>
                <a:cubicBezTo>
                  <a:pt x="2987704" y="1212096"/>
                  <a:pt x="2993198" y="1252048"/>
                  <a:pt x="2989563" y="1286778"/>
                </a:cubicBezTo>
                <a:cubicBezTo>
                  <a:pt x="2978656" y="1390968"/>
                  <a:pt x="2885587" y="1448164"/>
                  <a:pt x="2719030" y="1525944"/>
                </a:cubicBezTo>
                <a:cubicBezTo>
                  <a:pt x="2451164" y="1630778"/>
                  <a:pt x="2225977" y="1673472"/>
                  <a:pt x="2027221" y="1676379"/>
                </a:cubicBezTo>
                <a:close/>
                <a:moveTo>
                  <a:pt x="2060359" y="2384240"/>
                </a:moveTo>
                <a:cubicBezTo>
                  <a:pt x="1394097" y="2387719"/>
                  <a:pt x="863452" y="2121053"/>
                  <a:pt x="679484" y="1997056"/>
                </a:cubicBezTo>
                <a:cubicBezTo>
                  <a:pt x="549375" y="1924911"/>
                  <a:pt x="425752" y="1821728"/>
                  <a:pt x="517720" y="1662586"/>
                </a:cubicBezTo>
                <a:cubicBezTo>
                  <a:pt x="651347" y="1537002"/>
                  <a:pt x="734391" y="1582761"/>
                  <a:pt x="863420" y="1678116"/>
                </a:cubicBezTo>
                <a:cubicBezTo>
                  <a:pt x="1176163" y="1799857"/>
                  <a:pt x="1865977" y="2417593"/>
                  <a:pt x="3208759" y="1655572"/>
                </a:cubicBezTo>
                <a:cubicBezTo>
                  <a:pt x="3361860" y="1547355"/>
                  <a:pt x="3480881" y="1600941"/>
                  <a:pt x="3531465" y="1705974"/>
                </a:cubicBezTo>
                <a:cubicBezTo>
                  <a:pt x="3544425" y="1734364"/>
                  <a:pt x="3549052" y="1761627"/>
                  <a:pt x="3546492" y="1787833"/>
                </a:cubicBezTo>
                <a:cubicBezTo>
                  <a:pt x="3538815" y="1866453"/>
                  <a:pt x="3466473" y="1935559"/>
                  <a:pt x="3360505" y="1997057"/>
                </a:cubicBezTo>
                <a:cubicBezTo>
                  <a:pt x="2908694" y="2282815"/>
                  <a:pt x="2460115" y="2382153"/>
                  <a:pt x="2060359" y="2384240"/>
                </a:cubicBezTo>
                <a:close/>
                <a:moveTo>
                  <a:pt x="2129199" y="3084855"/>
                </a:moveTo>
                <a:cubicBezTo>
                  <a:pt x="1410135" y="3099816"/>
                  <a:pt x="735083" y="2850306"/>
                  <a:pt x="192432" y="2495222"/>
                </a:cubicBezTo>
                <a:cubicBezTo>
                  <a:pt x="71522" y="2441114"/>
                  <a:pt x="-61299" y="2265791"/>
                  <a:pt x="30671" y="2133701"/>
                </a:cubicBezTo>
                <a:cubicBezTo>
                  <a:pt x="155100" y="2023149"/>
                  <a:pt x="311719" y="2106476"/>
                  <a:pt x="399360" y="2185301"/>
                </a:cubicBezTo>
                <a:cubicBezTo>
                  <a:pt x="586943" y="2302537"/>
                  <a:pt x="1960913" y="3339604"/>
                  <a:pt x="3688958" y="2131192"/>
                </a:cubicBezTo>
                <a:cubicBezTo>
                  <a:pt x="3828264" y="2013959"/>
                  <a:pt x="3956485" y="2090087"/>
                  <a:pt x="4011664" y="2172576"/>
                </a:cubicBezTo>
                <a:cubicBezTo>
                  <a:pt x="4027692" y="2203596"/>
                  <a:pt x="4033946" y="2234898"/>
                  <a:pt x="4032153" y="2265496"/>
                </a:cubicBezTo>
                <a:cubicBezTo>
                  <a:pt x="4026775" y="2357288"/>
                  <a:pt x="3948972" y="2442742"/>
                  <a:pt x="3845304" y="2495222"/>
                </a:cubicBezTo>
                <a:cubicBezTo>
                  <a:pt x="3274368" y="2901596"/>
                  <a:pt x="2688471" y="3073220"/>
                  <a:pt x="2129199" y="30848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62" name="Google Shape;662;p59"/>
          <p:cNvSpPr/>
          <p:nvPr/>
        </p:nvSpPr>
        <p:spPr>
          <a:xfrm>
            <a:off x="9289753" y="3150907"/>
            <a:ext cx="235512" cy="209276"/>
          </a:xfrm>
          <a:custGeom>
            <a:rect b="b" l="l" r="r" t="t"/>
            <a:pathLst>
              <a:path extrusionOk="0" h="3348424" w="3925206">
                <a:moveTo>
                  <a:pt x="3242112" y="2272794"/>
                </a:moveTo>
                <a:cubicBezTo>
                  <a:pt x="3115082" y="2260231"/>
                  <a:pt x="3000452" y="2364880"/>
                  <a:pt x="3016921" y="2497371"/>
                </a:cubicBezTo>
                <a:lnTo>
                  <a:pt x="3435974" y="2497371"/>
                </a:lnTo>
                <a:cubicBezTo>
                  <a:pt x="3428947" y="2380544"/>
                  <a:pt x="3369142" y="2285357"/>
                  <a:pt x="3242112" y="2272794"/>
                </a:cubicBezTo>
                <a:close/>
                <a:moveTo>
                  <a:pt x="3242112" y="1883779"/>
                </a:moveTo>
                <a:cubicBezTo>
                  <a:pt x="3733878" y="1896431"/>
                  <a:pt x="3893010" y="2355773"/>
                  <a:pt x="3900115" y="2477857"/>
                </a:cubicBezTo>
                <a:cubicBezTo>
                  <a:pt x="3907220" y="2599941"/>
                  <a:pt x="3904130" y="2640444"/>
                  <a:pt x="3906136" y="2721736"/>
                </a:cubicBezTo>
                <a:lnTo>
                  <a:pt x="3506761" y="2727198"/>
                </a:lnTo>
                <a:lnTo>
                  <a:pt x="3007675" y="2728631"/>
                </a:lnTo>
                <a:cubicBezTo>
                  <a:pt x="3027968" y="2911589"/>
                  <a:pt x="3137547" y="2975072"/>
                  <a:pt x="3265609" y="2975072"/>
                </a:cubicBezTo>
                <a:cubicBezTo>
                  <a:pt x="3395909" y="2975042"/>
                  <a:pt x="3396904" y="2940955"/>
                  <a:pt x="3566366" y="2846944"/>
                </a:cubicBezTo>
                <a:lnTo>
                  <a:pt x="3850889" y="3014883"/>
                </a:lnTo>
                <a:cubicBezTo>
                  <a:pt x="3733332" y="3178373"/>
                  <a:pt x="3564767" y="3345324"/>
                  <a:pt x="3242112" y="3348424"/>
                </a:cubicBezTo>
                <a:cubicBezTo>
                  <a:pt x="2888283" y="3337127"/>
                  <a:pt x="2509790" y="3020551"/>
                  <a:pt x="2509790" y="2616101"/>
                </a:cubicBezTo>
                <a:cubicBezTo>
                  <a:pt x="2509790" y="2211651"/>
                  <a:pt x="2750347" y="1871126"/>
                  <a:pt x="3242112" y="1883779"/>
                </a:cubicBezTo>
                <a:close/>
                <a:moveTo>
                  <a:pt x="2201538" y="1640945"/>
                </a:moveTo>
                <a:lnTo>
                  <a:pt x="2178041" y="2056288"/>
                </a:lnTo>
                <a:lnTo>
                  <a:pt x="2407579" y="2056288"/>
                </a:lnTo>
                <a:lnTo>
                  <a:pt x="2407579" y="2364634"/>
                </a:lnTo>
                <a:lnTo>
                  <a:pt x="2178041" y="2364634"/>
                </a:lnTo>
                <a:lnTo>
                  <a:pt x="2178041" y="2931754"/>
                </a:lnTo>
                <a:cubicBezTo>
                  <a:pt x="2185611" y="3070135"/>
                  <a:pt x="2295005" y="3075356"/>
                  <a:pt x="2459217" y="2994419"/>
                </a:cubicBezTo>
                <a:cubicBezTo>
                  <a:pt x="2443553" y="3099180"/>
                  <a:pt x="2451386" y="3180444"/>
                  <a:pt x="2412226" y="3308699"/>
                </a:cubicBezTo>
                <a:cubicBezTo>
                  <a:pt x="2239462" y="3345251"/>
                  <a:pt x="2176341" y="3350467"/>
                  <a:pt x="1964415" y="3347850"/>
                </a:cubicBezTo>
                <a:cubicBezTo>
                  <a:pt x="1849515" y="3347850"/>
                  <a:pt x="1756369" y="3254704"/>
                  <a:pt x="1756367" y="3139802"/>
                </a:cubicBezTo>
                <a:lnTo>
                  <a:pt x="1753727" y="3139802"/>
                </a:lnTo>
                <a:lnTo>
                  <a:pt x="1753727" y="2364634"/>
                </a:lnTo>
                <a:lnTo>
                  <a:pt x="1559627" y="2364634"/>
                </a:lnTo>
                <a:lnTo>
                  <a:pt x="1559627" y="2056288"/>
                </a:lnTo>
                <a:lnTo>
                  <a:pt x="1753727" y="2056288"/>
                </a:lnTo>
                <a:lnTo>
                  <a:pt x="1753727" y="1805414"/>
                </a:lnTo>
                <a:close/>
                <a:moveTo>
                  <a:pt x="0" y="1559869"/>
                </a:moveTo>
                <a:lnTo>
                  <a:pt x="870533" y="1559869"/>
                </a:lnTo>
                <a:lnTo>
                  <a:pt x="870533" y="1868216"/>
                </a:lnTo>
                <a:lnTo>
                  <a:pt x="700385" y="1868216"/>
                </a:lnTo>
                <a:lnTo>
                  <a:pt x="700385" y="3040078"/>
                </a:lnTo>
                <a:lnTo>
                  <a:pt x="1079673" y="3040078"/>
                </a:lnTo>
                <a:lnTo>
                  <a:pt x="1079673" y="2721691"/>
                </a:lnTo>
                <a:lnTo>
                  <a:pt x="1503649" y="2721691"/>
                </a:lnTo>
                <a:lnTo>
                  <a:pt x="1503649" y="3040078"/>
                </a:lnTo>
                <a:lnTo>
                  <a:pt x="1503649" y="3125297"/>
                </a:lnTo>
                <a:lnTo>
                  <a:pt x="1503649" y="3348424"/>
                </a:lnTo>
                <a:lnTo>
                  <a:pt x="2" y="3348424"/>
                </a:lnTo>
                <a:lnTo>
                  <a:pt x="2" y="3040078"/>
                </a:lnTo>
                <a:lnTo>
                  <a:pt x="160779" y="3040078"/>
                </a:lnTo>
                <a:lnTo>
                  <a:pt x="160779" y="1868216"/>
                </a:lnTo>
                <a:lnTo>
                  <a:pt x="0" y="1868216"/>
                </a:lnTo>
                <a:close/>
                <a:moveTo>
                  <a:pt x="2404792" y="1056835"/>
                </a:moveTo>
                <a:cubicBezTo>
                  <a:pt x="2653236" y="1053203"/>
                  <a:pt x="2846615" y="1132462"/>
                  <a:pt x="3041339" y="1217006"/>
                </a:cubicBezTo>
                <a:cubicBezTo>
                  <a:pt x="3177103" y="1292844"/>
                  <a:pt x="3185654" y="1358251"/>
                  <a:pt x="3162662" y="1421790"/>
                </a:cubicBezTo>
                <a:cubicBezTo>
                  <a:pt x="3135070" y="1490420"/>
                  <a:pt x="3073394" y="1544137"/>
                  <a:pt x="2955120" y="1490027"/>
                </a:cubicBezTo>
                <a:cubicBezTo>
                  <a:pt x="2799905" y="1362647"/>
                  <a:pt x="2303258" y="1258941"/>
                  <a:pt x="1996297" y="1439301"/>
                </a:cubicBezTo>
                <a:cubicBezTo>
                  <a:pt x="1912263" y="1500986"/>
                  <a:pt x="1740474" y="1549432"/>
                  <a:pt x="1695640" y="1440804"/>
                </a:cubicBezTo>
                <a:cubicBezTo>
                  <a:pt x="1684431" y="1405047"/>
                  <a:pt x="1680310" y="1375083"/>
                  <a:pt x="1683036" y="1349036"/>
                </a:cubicBezTo>
                <a:cubicBezTo>
                  <a:pt x="1691216" y="1270893"/>
                  <a:pt x="1761018" y="1227996"/>
                  <a:pt x="1885936" y="1169661"/>
                </a:cubicBezTo>
                <a:cubicBezTo>
                  <a:pt x="2086835" y="1091036"/>
                  <a:pt x="2255725" y="1059015"/>
                  <a:pt x="2404792" y="1056835"/>
                </a:cubicBezTo>
                <a:close/>
                <a:moveTo>
                  <a:pt x="2379939" y="525939"/>
                </a:moveTo>
                <a:cubicBezTo>
                  <a:pt x="2879635" y="523330"/>
                  <a:pt x="3277619" y="723329"/>
                  <a:pt x="3415595" y="816328"/>
                </a:cubicBezTo>
                <a:cubicBezTo>
                  <a:pt x="3513176" y="870436"/>
                  <a:pt x="3605894" y="947824"/>
                  <a:pt x="3536918" y="1067180"/>
                </a:cubicBezTo>
                <a:cubicBezTo>
                  <a:pt x="3436697" y="1161368"/>
                  <a:pt x="3374414" y="1127048"/>
                  <a:pt x="3277643" y="1055532"/>
                </a:cubicBezTo>
                <a:cubicBezTo>
                  <a:pt x="3043086" y="964227"/>
                  <a:pt x="2525726" y="500925"/>
                  <a:pt x="1518639" y="1072440"/>
                </a:cubicBezTo>
                <a:cubicBezTo>
                  <a:pt x="1403814" y="1153603"/>
                  <a:pt x="1314548" y="1113414"/>
                  <a:pt x="1276609" y="1034639"/>
                </a:cubicBezTo>
                <a:cubicBezTo>
                  <a:pt x="1266889" y="1013346"/>
                  <a:pt x="1263419" y="992899"/>
                  <a:pt x="1265339" y="973244"/>
                </a:cubicBezTo>
                <a:cubicBezTo>
                  <a:pt x="1271097" y="914280"/>
                  <a:pt x="1325354" y="862450"/>
                  <a:pt x="1404829" y="816327"/>
                </a:cubicBezTo>
                <a:cubicBezTo>
                  <a:pt x="1743688" y="602008"/>
                  <a:pt x="2080122" y="527504"/>
                  <a:pt x="2379939" y="525939"/>
                </a:cubicBezTo>
                <a:close/>
                <a:moveTo>
                  <a:pt x="2328309" y="478"/>
                </a:moveTo>
                <a:cubicBezTo>
                  <a:pt x="2867607" y="-10742"/>
                  <a:pt x="3373895" y="176390"/>
                  <a:pt x="3780883" y="442703"/>
                </a:cubicBezTo>
                <a:cubicBezTo>
                  <a:pt x="3871566" y="483284"/>
                  <a:pt x="3971181" y="614776"/>
                  <a:pt x="3902204" y="713843"/>
                </a:cubicBezTo>
                <a:cubicBezTo>
                  <a:pt x="3808883" y="796758"/>
                  <a:pt x="3691418" y="734262"/>
                  <a:pt x="3625688" y="675144"/>
                </a:cubicBezTo>
                <a:cubicBezTo>
                  <a:pt x="3485001" y="587217"/>
                  <a:pt x="2454523" y="-190583"/>
                  <a:pt x="1158490" y="715725"/>
                </a:cubicBezTo>
                <a:cubicBezTo>
                  <a:pt x="1054011" y="803650"/>
                  <a:pt x="957845" y="746554"/>
                  <a:pt x="916460" y="684687"/>
                </a:cubicBezTo>
                <a:cubicBezTo>
                  <a:pt x="904440" y="661422"/>
                  <a:pt x="899749" y="637946"/>
                  <a:pt x="901094" y="614998"/>
                </a:cubicBezTo>
                <a:cubicBezTo>
                  <a:pt x="905127" y="546153"/>
                  <a:pt x="963480" y="482063"/>
                  <a:pt x="1041231" y="442703"/>
                </a:cubicBezTo>
                <a:cubicBezTo>
                  <a:pt x="1469432" y="137923"/>
                  <a:pt x="1908855" y="9205"/>
                  <a:pt x="2328309" y="47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663" name="Google Shape;663;p59"/>
          <p:cNvSpPr/>
          <p:nvPr/>
        </p:nvSpPr>
        <p:spPr>
          <a:xfrm>
            <a:off x="10132509" y="5649808"/>
            <a:ext cx="554163" cy="268515"/>
          </a:xfrm>
          <a:custGeom>
            <a:rect b="b" l="l" r="r" t="t"/>
            <a:pathLst>
              <a:path extrusionOk="0" h="866179" w="1862733">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4" name="Google Shape;664;p59"/>
          <p:cNvSpPr txBox="1"/>
          <p:nvPr/>
        </p:nvSpPr>
        <p:spPr>
          <a:xfrm>
            <a:off x="887450" y="2466800"/>
            <a:ext cx="7796700" cy="116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1600">
                <a:solidFill>
                  <a:schemeClr val="dk1"/>
                </a:solidFill>
              </a:rPr>
              <a:t>La poubelle connectée au cube électronique permet de stocker et de compacter les déchets et d'alerter les éboueurs pour qu'ils les laissent Récupérez uniquement les coffres pleins.</a:t>
            </a:r>
            <a:endParaRPr b="1" sz="1600">
              <a:solidFill>
                <a:schemeClr val="dk1"/>
              </a:solidFill>
            </a:endParaRPr>
          </a:p>
        </p:txBody>
      </p:sp>
      <p:grpSp>
        <p:nvGrpSpPr>
          <p:cNvPr id="665" name="Google Shape;665;p59"/>
          <p:cNvGrpSpPr/>
          <p:nvPr/>
        </p:nvGrpSpPr>
        <p:grpSpPr>
          <a:xfrm>
            <a:off x="9953594" y="1246904"/>
            <a:ext cx="1414225" cy="565322"/>
            <a:chOff x="6678061" y="5486733"/>
            <a:chExt cx="2143740" cy="935189"/>
          </a:xfrm>
        </p:grpSpPr>
        <p:grpSp>
          <p:nvGrpSpPr>
            <p:cNvPr id="666" name="Google Shape;666;p59"/>
            <p:cNvGrpSpPr/>
            <p:nvPr/>
          </p:nvGrpSpPr>
          <p:grpSpPr>
            <a:xfrm>
              <a:off x="7170914" y="5495642"/>
              <a:ext cx="819346" cy="906251"/>
              <a:chOff x="2744572" y="1831800"/>
              <a:chExt cx="2888072" cy="3194399"/>
            </a:xfrm>
          </p:grpSpPr>
          <p:sp>
            <p:nvSpPr>
              <p:cNvPr id="667" name="Google Shape;667;p59"/>
              <p:cNvSpPr/>
              <p:nvPr/>
            </p:nvSpPr>
            <p:spPr>
              <a:xfrm rot="-5400000">
                <a:off x="3320846" y="2413173"/>
                <a:ext cx="2038696" cy="2032068"/>
              </a:xfrm>
              <a:custGeom>
                <a:rect b="b" l="l" r="r" t="t"/>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668" name="Google Shape;668;p59"/>
              <p:cNvSpPr/>
              <p:nvPr/>
            </p:nvSpPr>
            <p:spPr>
              <a:xfrm>
                <a:off x="3254291" y="1831800"/>
                <a:ext cx="1028042" cy="525058"/>
              </a:xfrm>
              <a:custGeom>
                <a:rect b="b" l="l" r="r" t="t"/>
                <a:pathLst>
                  <a:path extrusionOk="0" h="525058" w="1028042">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69" name="Google Shape;669;p59"/>
              <p:cNvSpPr/>
              <p:nvPr/>
            </p:nvSpPr>
            <p:spPr>
              <a:xfrm>
                <a:off x="4401205" y="1831800"/>
                <a:ext cx="1028042" cy="525058"/>
              </a:xfrm>
              <a:custGeom>
                <a:rect b="b" l="l" r="r" t="t"/>
                <a:pathLst>
                  <a:path extrusionOk="0" h="525058" w="1028042">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0" name="Google Shape;670;p59"/>
              <p:cNvSpPr/>
              <p:nvPr/>
            </p:nvSpPr>
            <p:spPr>
              <a:xfrm>
                <a:off x="4401206" y="2138124"/>
                <a:ext cx="811439" cy="431864"/>
              </a:xfrm>
              <a:custGeom>
                <a:rect b="b" l="l" r="r" t="t"/>
                <a:pathLst>
                  <a:path extrusionOk="0" h="431864" w="811439">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1" name="Google Shape;671;p59"/>
              <p:cNvSpPr/>
              <p:nvPr/>
            </p:nvSpPr>
            <p:spPr>
              <a:xfrm>
                <a:off x="2744572" y="2341521"/>
                <a:ext cx="525057" cy="1028042"/>
              </a:xfrm>
              <a:custGeom>
                <a:rect b="b" l="l" r="r" t="t"/>
                <a:pathLst>
                  <a:path extrusionOk="0" h="1028042" w="525057">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2" name="Google Shape;672;p59"/>
              <p:cNvSpPr/>
              <p:nvPr/>
            </p:nvSpPr>
            <p:spPr>
              <a:xfrm>
                <a:off x="5200780" y="2558125"/>
                <a:ext cx="431864" cy="811438"/>
              </a:xfrm>
              <a:custGeom>
                <a:rect b="b" l="l" r="r" t="t"/>
                <a:pathLst>
                  <a:path extrusionOk="0" h="811438" w="431864">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3" name="Google Shape;673;p59"/>
              <p:cNvSpPr/>
              <p:nvPr/>
            </p:nvSpPr>
            <p:spPr>
              <a:xfrm>
                <a:off x="2744572" y="3488435"/>
                <a:ext cx="525057" cy="1028042"/>
              </a:xfrm>
              <a:custGeom>
                <a:rect b="b" l="l" r="r" t="t"/>
                <a:pathLst>
                  <a:path extrusionOk="0" h="1028042" w="525057">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4" name="Google Shape;674;p59"/>
              <p:cNvSpPr/>
              <p:nvPr/>
            </p:nvSpPr>
            <p:spPr>
              <a:xfrm>
                <a:off x="5200780" y="3488435"/>
                <a:ext cx="431864" cy="811438"/>
              </a:xfrm>
              <a:custGeom>
                <a:rect b="b" l="l" r="r" t="t"/>
                <a:pathLst>
                  <a:path extrusionOk="0" h="811438" w="431864">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5" name="Google Shape;675;p59"/>
              <p:cNvSpPr/>
              <p:nvPr/>
            </p:nvSpPr>
            <p:spPr>
              <a:xfrm>
                <a:off x="4401205" y="4288010"/>
                <a:ext cx="811438" cy="431864"/>
              </a:xfrm>
              <a:custGeom>
                <a:rect b="b" l="l" r="r" t="t"/>
                <a:pathLst>
                  <a:path extrusionOk="0" h="431864" w="811438">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6" name="Google Shape;676;p59"/>
              <p:cNvSpPr/>
              <p:nvPr/>
            </p:nvSpPr>
            <p:spPr>
              <a:xfrm>
                <a:off x="3470895" y="4288010"/>
                <a:ext cx="811438" cy="431864"/>
              </a:xfrm>
              <a:custGeom>
                <a:rect b="b" l="l" r="r" t="t"/>
                <a:pathLst>
                  <a:path extrusionOk="0" h="431864" w="811438">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7" name="Google Shape;677;p59"/>
              <p:cNvSpPr/>
              <p:nvPr/>
            </p:nvSpPr>
            <p:spPr>
              <a:xfrm>
                <a:off x="4401205" y="4501142"/>
                <a:ext cx="1028042" cy="525057"/>
              </a:xfrm>
              <a:custGeom>
                <a:rect b="b" l="l" r="r" t="t"/>
                <a:pathLst>
                  <a:path extrusionOk="0" h="525057" w="1028042">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8" name="Google Shape;678;p59"/>
              <p:cNvSpPr/>
              <p:nvPr/>
            </p:nvSpPr>
            <p:spPr>
              <a:xfrm>
                <a:off x="3254293" y="4501142"/>
                <a:ext cx="1028041" cy="525057"/>
              </a:xfrm>
              <a:custGeom>
                <a:rect b="b" l="l" r="r" t="t"/>
                <a:pathLst>
                  <a:path extrusionOk="0" h="525057" w="1028041">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679" name="Google Shape;679;p59"/>
            <p:cNvSpPr/>
            <p:nvPr/>
          </p:nvSpPr>
          <p:spPr>
            <a:xfrm>
              <a:off x="6678061" y="5486733"/>
              <a:ext cx="2143740" cy="935189"/>
            </a:xfrm>
            <a:custGeom>
              <a:rect b="b" l="l" r="r" t="t"/>
              <a:pathLst>
                <a:path extrusionOk="0" h="935189" w="2143740">
                  <a:moveTo>
                    <a:pt x="1501098" y="0"/>
                  </a:moveTo>
                  <a:lnTo>
                    <a:pt x="2143740" y="0"/>
                  </a:lnTo>
                  <a:lnTo>
                    <a:pt x="2143740" y="202795"/>
                  </a:lnTo>
                  <a:lnTo>
                    <a:pt x="1942315" y="202795"/>
                  </a:lnTo>
                  <a:lnTo>
                    <a:pt x="1942315" y="935189"/>
                  </a:lnTo>
                  <a:lnTo>
                    <a:pt x="1699097" y="935189"/>
                  </a:lnTo>
                  <a:lnTo>
                    <a:pt x="1699097" y="202795"/>
                  </a:lnTo>
                  <a:lnTo>
                    <a:pt x="1501098" y="202795"/>
                  </a:lnTo>
                  <a:close/>
                  <a:moveTo>
                    <a:pt x="0" y="0"/>
                  </a:moveTo>
                  <a:lnTo>
                    <a:pt x="243218" y="0"/>
                  </a:lnTo>
                  <a:lnTo>
                    <a:pt x="243218" y="935189"/>
                  </a:lnTo>
                  <a:lnTo>
                    <a:pt x="0" y="93518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680" name="Google Shape;680;p59"/>
          <p:cNvSpPr txBox="1"/>
          <p:nvPr/>
        </p:nvSpPr>
        <p:spPr>
          <a:xfrm>
            <a:off x="2082575" y="1033225"/>
            <a:ext cx="4875600" cy="8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400">
                <a:solidFill>
                  <a:srgbClr val="431D96"/>
                </a:solidFill>
              </a:rPr>
              <a:t>INTRODUCTION </a:t>
            </a:r>
            <a:endParaRPr b="1" sz="3400">
              <a:solidFill>
                <a:srgbClr val="431D96"/>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0"/>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Principe de la poubelle intelligente</a:t>
            </a:r>
            <a:endParaRPr/>
          </a:p>
        </p:txBody>
      </p:sp>
      <p:pic>
        <p:nvPicPr>
          <p:cNvPr id="686" name="Google Shape;686;p60"/>
          <p:cNvPicPr preferRelativeResize="0"/>
          <p:nvPr/>
        </p:nvPicPr>
        <p:blipFill>
          <a:blip r:embed="rId3">
            <a:alphaModFix/>
          </a:blip>
          <a:stretch>
            <a:fillRect/>
          </a:stretch>
        </p:blipFill>
        <p:spPr>
          <a:xfrm>
            <a:off x="1354675" y="1218225"/>
            <a:ext cx="9680200" cy="5155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61"/>
          <p:cNvSpPr txBox="1"/>
          <p:nvPr>
            <p:ph idx="1" type="body"/>
          </p:nvPr>
        </p:nvSpPr>
        <p:spPr>
          <a:xfrm>
            <a:off x="-128025" y="339500"/>
            <a:ext cx="126165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sz="5000"/>
              <a:t>les fonctions </a:t>
            </a:r>
            <a:r>
              <a:rPr lang="en-US" sz="5000"/>
              <a:t>de la poubelle intelligente</a:t>
            </a:r>
            <a:endParaRPr sz="5000"/>
          </a:p>
        </p:txBody>
      </p:sp>
      <p:pic>
        <p:nvPicPr>
          <p:cNvPr id="692" name="Google Shape;692;p61"/>
          <p:cNvPicPr preferRelativeResize="0"/>
          <p:nvPr/>
        </p:nvPicPr>
        <p:blipFill>
          <a:blip r:embed="rId3">
            <a:alphaModFix/>
          </a:blip>
          <a:stretch>
            <a:fillRect/>
          </a:stretch>
        </p:blipFill>
        <p:spPr>
          <a:xfrm>
            <a:off x="1614000" y="1245976"/>
            <a:ext cx="8757675" cy="5143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62"/>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Fonction de RFID</a:t>
            </a:r>
            <a:endParaRPr/>
          </a:p>
        </p:txBody>
      </p:sp>
      <p:pic>
        <p:nvPicPr>
          <p:cNvPr id="698" name="Google Shape;698;p62"/>
          <p:cNvPicPr preferRelativeResize="0"/>
          <p:nvPr/>
        </p:nvPicPr>
        <p:blipFill>
          <a:blip r:embed="rId3">
            <a:alphaModFix/>
          </a:blip>
          <a:stretch>
            <a:fillRect/>
          </a:stretch>
        </p:blipFill>
        <p:spPr>
          <a:xfrm>
            <a:off x="5334000" y="1485900"/>
            <a:ext cx="6342250" cy="3886200"/>
          </a:xfrm>
          <a:prstGeom prst="rect">
            <a:avLst/>
          </a:prstGeom>
          <a:noFill/>
          <a:ln>
            <a:noFill/>
          </a:ln>
        </p:spPr>
      </p:pic>
      <p:sp>
        <p:nvSpPr>
          <p:cNvPr id="699" name="Google Shape;699;p62"/>
          <p:cNvSpPr txBox="1"/>
          <p:nvPr/>
        </p:nvSpPr>
        <p:spPr>
          <a:xfrm>
            <a:off x="663225" y="1763900"/>
            <a:ext cx="4354500" cy="4186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000">
                <a:highlight>
                  <a:schemeClr val="accent6"/>
                </a:highlight>
              </a:rPr>
              <a:t>La fonction de la RFID</a:t>
            </a:r>
            <a:r>
              <a:rPr lang="en-US" sz="2000"/>
              <a:t> est de donner à chaque conteneur un numéro de série spécifique et unique, différent des autres, grâce auquel nous pouvons les lire à distance et compter les conteneurs .</a:t>
            </a:r>
            <a:endParaRPr sz="2000"/>
          </a:p>
          <a:p>
            <a:pPr indent="0" lvl="0" marL="0" rtl="0" algn="just">
              <a:spcBef>
                <a:spcPts val="0"/>
              </a:spcBef>
              <a:spcAft>
                <a:spcPts val="0"/>
              </a:spcAft>
              <a:buNone/>
            </a:pPr>
            <a:r>
              <a:rPr lang="en-US" sz="2000"/>
              <a:t>Cela nous permet également de collecter des informations sur chaque conteneur. C'est un composant essentiel du système à travers lequel toutes les autres fonctions dépendent du numéro de série.</a:t>
            </a:r>
            <a:endParaRPr sz="2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63"/>
          <p:cNvSpPr txBox="1"/>
          <p:nvPr>
            <p:ph idx="1" type="body"/>
          </p:nvPr>
        </p:nvSpPr>
        <p:spPr>
          <a:xfrm>
            <a:off x="-128025" y="339500"/>
            <a:ext cx="126165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sz="5000"/>
              <a:t>La structure d’une poubelle intelligente</a:t>
            </a:r>
            <a:endParaRPr sz="5000"/>
          </a:p>
        </p:txBody>
      </p:sp>
      <p:pic>
        <p:nvPicPr>
          <p:cNvPr id="705" name="Google Shape;705;p63"/>
          <p:cNvPicPr preferRelativeResize="0"/>
          <p:nvPr/>
        </p:nvPicPr>
        <p:blipFill>
          <a:blip r:embed="rId3">
            <a:alphaModFix/>
          </a:blip>
          <a:stretch>
            <a:fillRect/>
          </a:stretch>
        </p:blipFill>
        <p:spPr>
          <a:xfrm>
            <a:off x="1077025" y="1264100"/>
            <a:ext cx="4369875" cy="4329800"/>
          </a:xfrm>
          <a:prstGeom prst="rect">
            <a:avLst/>
          </a:prstGeom>
          <a:noFill/>
          <a:ln>
            <a:noFill/>
          </a:ln>
        </p:spPr>
      </p:pic>
      <p:sp>
        <p:nvSpPr>
          <p:cNvPr id="706" name="Google Shape;706;p63"/>
          <p:cNvSpPr txBox="1"/>
          <p:nvPr/>
        </p:nvSpPr>
        <p:spPr>
          <a:xfrm>
            <a:off x="6166550" y="1453425"/>
            <a:ext cx="4515600" cy="3786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800"/>
              <a:t>Grâce à la carte programmable en ligne que j'ai créée en transmettant des informations et en les envoyant à des données, les utilisateurs communiquent. Les données obtenues par les capteurs Il est envoyé à la carte programmable qui va alors le traiter puis l'exécuter actions ou transmettre des informations sur l'état des capteurs aux utilisateurs (sur une tablette, Smartphone... ça). De plus, ces informations apparaissent dans le fichier Interface Homme Machine (IHM) ou sur écran</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64"/>
          <p:cNvSpPr txBox="1"/>
          <p:nvPr>
            <p:ph idx="1" type="body"/>
          </p:nvPr>
        </p:nvSpPr>
        <p:spPr>
          <a:xfrm>
            <a:off x="-128025" y="339500"/>
            <a:ext cx="126165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sz="5000"/>
              <a:t>Interface homme machine(IHM)</a:t>
            </a:r>
            <a:endParaRPr sz="5000"/>
          </a:p>
        </p:txBody>
      </p:sp>
      <p:sp>
        <p:nvSpPr>
          <p:cNvPr id="712" name="Google Shape;712;p64"/>
          <p:cNvSpPr txBox="1"/>
          <p:nvPr/>
        </p:nvSpPr>
        <p:spPr>
          <a:xfrm>
            <a:off x="620875" y="1340550"/>
            <a:ext cx="45156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800"/>
              <a:t>Dans ce projet, la communication entre l'utilisateur et la pièce se fait via Internet sous la forme d'une application web.</a:t>
            </a:r>
            <a:endParaRPr sz="1800"/>
          </a:p>
        </p:txBody>
      </p:sp>
      <p:pic>
        <p:nvPicPr>
          <p:cNvPr id="713" name="Google Shape;713;p64"/>
          <p:cNvPicPr preferRelativeResize="0"/>
          <p:nvPr/>
        </p:nvPicPr>
        <p:blipFill>
          <a:blip r:embed="rId3">
            <a:alphaModFix/>
          </a:blip>
          <a:stretch>
            <a:fillRect/>
          </a:stretch>
        </p:blipFill>
        <p:spPr>
          <a:xfrm>
            <a:off x="1157125" y="2453675"/>
            <a:ext cx="3443100" cy="3515325"/>
          </a:xfrm>
          <a:prstGeom prst="rect">
            <a:avLst/>
          </a:prstGeom>
          <a:noFill/>
          <a:ln>
            <a:noFill/>
          </a:ln>
        </p:spPr>
      </p:pic>
      <p:pic>
        <p:nvPicPr>
          <p:cNvPr id="714" name="Google Shape;714;p64"/>
          <p:cNvPicPr preferRelativeResize="0"/>
          <p:nvPr/>
        </p:nvPicPr>
        <p:blipFill>
          <a:blip r:embed="rId4">
            <a:alphaModFix/>
          </a:blip>
          <a:stretch>
            <a:fillRect/>
          </a:stretch>
        </p:blipFill>
        <p:spPr>
          <a:xfrm>
            <a:off x="5421100" y="1653073"/>
            <a:ext cx="3353600" cy="4091255"/>
          </a:xfrm>
          <a:prstGeom prst="rect">
            <a:avLst/>
          </a:prstGeom>
          <a:noFill/>
          <a:ln>
            <a:noFill/>
          </a:ln>
        </p:spPr>
      </p:pic>
      <p:pic>
        <p:nvPicPr>
          <p:cNvPr id="715" name="Google Shape;715;p64"/>
          <p:cNvPicPr preferRelativeResize="0"/>
          <p:nvPr/>
        </p:nvPicPr>
        <p:blipFill>
          <a:blip r:embed="rId5">
            <a:alphaModFix/>
          </a:blip>
          <a:stretch>
            <a:fillRect/>
          </a:stretch>
        </p:blipFill>
        <p:spPr>
          <a:xfrm>
            <a:off x="8932350" y="1494675"/>
            <a:ext cx="3045150" cy="42496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65"/>
          <p:cNvSpPr txBox="1"/>
          <p:nvPr>
            <p:ph idx="1" type="body"/>
          </p:nvPr>
        </p:nvSpPr>
        <p:spPr>
          <a:xfrm>
            <a:off x="-128025" y="339500"/>
            <a:ext cx="126165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sz="5000"/>
              <a:t>Teste et simulation </a:t>
            </a:r>
            <a:endParaRPr sz="5000"/>
          </a:p>
        </p:txBody>
      </p:sp>
      <p:sp>
        <p:nvSpPr>
          <p:cNvPr id="721" name="Google Shape;721;p65"/>
          <p:cNvSpPr txBox="1"/>
          <p:nvPr/>
        </p:nvSpPr>
        <p:spPr>
          <a:xfrm>
            <a:off x="1137275" y="1919125"/>
            <a:ext cx="43236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La</a:t>
            </a:r>
            <a:r>
              <a:rPr lang="en-US" sz="1800"/>
              <a:t> simulation de ce prototype est faite en 4 fonctions Principales de notre système : détection du niveau de remplissage des déchets, consultation de la température et Humidité, détection de gaz, Localisation(GPS), voici le processus et l'organigramme de chaque processu</a:t>
            </a:r>
            <a:endParaRPr sz="1800"/>
          </a:p>
        </p:txBody>
      </p:sp>
      <p:pic>
        <p:nvPicPr>
          <p:cNvPr id="722" name="Google Shape;722;p65"/>
          <p:cNvPicPr preferRelativeResize="0"/>
          <p:nvPr/>
        </p:nvPicPr>
        <p:blipFill>
          <a:blip r:embed="rId3">
            <a:alphaModFix/>
          </a:blip>
          <a:stretch>
            <a:fillRect/>
          </a:stretch>
        </p:blipFill>
        <p:spPr>
          <a:xfrm>
            <a:off x="5460871" y="1472650"/>
            <a:ext cx="6128309" cy="3598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cxnSp>
        <p:nvCxnSpPr>
          <p:cNvPr id="147" name="Google Shape;147;p30"/>
          <p:cNvCxnSpPr/>
          <p:nvPr/>
        </p:nvCxnSpPr>
        <p:spPr>
          <a:xfrm>
            <a:off x="5580438" y="-71400"/>
            <a:ext cx="69900" cy="7000800"/>
          </a:xfrm>
          <a:prstGeom prst="straightConnector1">
            <a:avLst/>
          </a:prstGeom>
          <a:noFill/>
          <a:ln cap="flat" cmpd="sng" w="38100">
            <a:solidFill>
              <a:srgbClr val="7F7F7F"/>
            </a:solidFill>
            <a:prstDash val="solid"/>
            <a:miter lim="800000"/>
            <a:headEnd len="sm" w="sm" type="none"/>
            <a:tailEnd len="sm" w="sm" type="none"/>
          </a:ln>
        </p:spPr>
      </p:cxnSp>
      <p:sp>
        <p:nvSpPr>
          <p:cNvPr id="148" name="Google Shape;148;p30"/>
          <p:cNvSpPr/>
          <p:nvPr/>
        </p:nvSpPr>
        <p:spPr>
          <a:xfrm>
            <a:off x="0" y="0"/>
            <a:ext cx="3466800" cy="6858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 name="Google Shape;149;p30"/>
          <p:cNvSpPr/>
          <p:nvPr/>
        </p:nvSpPr>
        <p:spPr>
          <a:xfrm>
            <a:off x="5505506" y="1380453"/>
            <a:ext cx="144000" cy="144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50" name="Google Shape;150;p30"/>
          <p:cNvSpPr/>
          <p:nvPr/>
        </p:nvSpPr>
        <p:spPr>
          <a:xfrm>
            <a:off x="5505506" y="2356133"/>
            <a:ext cx="144000" cy="14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51" name="Google Shape;151;p30"/>
          <p:cNvSpPr/>
          <p:nvPr/>
        </p:nvSpPr>
        <p:spPr>
          <a:xfrm>
            <a:off x="5565348" y="3331822"/>
            <a:ext cx="144000" cy="1440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52" name="Google Shape;152;p30"/>
          <p:cNvSpPr/>
          <p:nvPr/>
        </p:nvSpPr>
        <p:spPr>
          <a:xfrm>
            <a:off x="5543394" y="4227925"/>
            <a:ext cx="144000" cy="14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53" name="Google Shape;153;p30"/>
          <p:cNvSpPr/>
          <p:nvPr/>
        </p:nvSpPr>
        <p:spPr>
          <a:xfrm>
            <a:off x="3993338" y="1210145"/>
            <a:ext cx="1410600" cy="484500"/>
          </a:xfrm>
          <a:prstGeom prst="homePlate">
            <a:avLst>
              <a:gd fmla="val 50000" name="adj"/>
            </a:avLst>
          </a:prstGeom>
          <a:solidFill>
            <a:schemeClr val="lt1"/>
          </a:solid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54" name="Google Shape;154;p30"/>
          <p:cNvSpPr txBox="1"/>
          <p:nvPr/>
        </p:nvSpPr>
        <p:spPr>
          <a:xfrm>
            <a:off x="4137350" y="1252413"/>
            <a:ext cx="11367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accent2"/>
                </a:solidFill>
              </a:rPr>
              <a:t>Projet 1</a:t>
            </a:r>
            <a:endParaRPr b="1" sz="2000">
              <a:solidFill>
                <a:schemeClr val="accent2"/>
              </a:solidFill>
              <a:latin typeface="Arial"/>
              <a:ea typeface="Arial"/>
              <a:cs typeface="Arial"/>
              <a:sym typeface="Arial"/>
            </a:endParaRPr>
          </a:p>
        </p:txBody>
      </p:sp>
      <p:sp>
        <p:nvSpPr>
          <p:cNvPr id="155" name="Google Shape;155;p30"/>
          <p:cNvSpPr/>
          <p:nvPr/>
        </p:nvSpPr>
        <p:spPr>
          <a:xfrm>
            <a:off x="3993338" y="2185825"/>
            <a:ext cx="1410600" cy="484500"/>
          </a:xfrm>
          <a:prstGeom prst="homePlate">
            <a:avLst>
              <a:gd fmla="val 50000" name="adj"/>
            </a:avLst>
          </a:prstGeom>
          <a:solidFill>
            <a:schemeClr val="lt1"/>
          </a:solid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07A398"/>
              </a:solidFill>
              <a:latin typeface="Arial"/>
              <a:ea typeface="Arial"/>
              <a:cs typeface="Arial"/>
              <a:sym typeface="Arial"/>
            </a:endParaRPr>
          </a:p>
        </p:txBody>
      </p:sp>
      <p:sp>
        <p:nvSpPr>
          <p:cNvPr id="156" name="Google Shape;156;p30"/>
          <p:cNvSpPr txBox="1"/>
          <p:nvPr/>
        </p:nvSpPr>
        <p:spPr>
          <a:xfrm>
            <a:off x="3973736" y="2206963"/>
            <a:ext cx="11367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accent4"/>
                </a:solidFill>
              </a:rPr>
              <a:t>Projet 2</a:t>
            </a:r>
            <a:endParaRPr b="1" sz="2000">
              <a:solidFill>
                <a:schemeClr val="accent4"/>
              </a:solidFill>
              <a:latin typeface="Arial"/>
              <a:ea typeface="Arial"/>
              <a:cs typeface="Arial"/>
              <a:sym typeface="Arial"/>
            </a:endParaRPr>
          </a:p>
        </p:txBody>
      </p:sp>
      <p:sp>
        <p:nvSpPr>
          <p:cNvPr id="157" name="Google Shape;157;p30"/>
          <p:cNvSpPr/>
          <p:nvPr/>
        </p:nvSpPr>
        <p:spPr>
          <a:xfrm>
            <a:off x="4053188" y="3161510"/>
            <a:ext cx="1410600" cy="484500"/>
          </a:xfrm>
          <a:prstGeom prst="homePlate">
            <a:avLst>
              <a:gd fmla="val 50000" name="adj"/>
            </a:avLst>
          </a:prstGeom>
          <a:solidFill>
            <a:schemeClr val="lt1"/>
          </a:solidFill>
          <a:ln cap="flat" cmpd="sng" w="381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58" name="Google Shape;158;p30"/>
          <p:cNvSpPr txBox="1"/>
          <p:nvPr/>
        </p:nvSpPr>
        <p:spPr>
          <a:xfrm>
            <a:off x="4087736" y="3224838"/>
            <a:ext cx="11367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accent5"/>
                </a:solidFill>
              </a:rPr>
              <a:t>Projet 3</a:t>
            </a:r>
            <a:endParaRPr b="1" sz="2000">
              <a:solidFill>
                <a:schemeClr val="accent5"/>
              </a:solidFill>
              <a:latin typeface="Arial"/>
              <a:ea typeface="Arial"/>
              <a:cs typeface="Arial"/>
              <a:sym typeface="Arial"/>
            </a:endParaRPr>
          </a:p>
        </p:txBody>
      </p:sp>
      <p:sp>
        <p:nvSpPr>
          <p:cNvPr id="159" name="Google Shape;159;p30"/>
          <p:cNvSpPr/>
          <p:nvPr/>
        </p:nvSpPr>
        <p:spPr>
          <a:xfrm>
            <a:off x="3973713" y="4057617"/>
            <a:ext cx="1410600" cy="484500"/>
          </a:xfrm>
          <a:prstGeom prst="homePlate">
            <a:avLst>
              <a:gd fmla="val 50000" name="adj"/>
            </a:avLst>
          </a:prstGeom>
          <a:solidFill>
            <a:schemeClr val="lt1"/>
          </a:solid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60" name="Google Shape;160;p30"/>
          <p:cNvSpPr txBox="1"/>
          <p:nvPr/>
        </p:nvSpPr>
        <p:spPr>
          <a:xfrm>
            <a:off x="4033586" y="4099863"/>
            <a:ext cx="12663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accent3"/>
                </a:solidFill>
              </a:rPr>
              <a:t>Projet 4</a:t>
            </a:r>
            <a:endParaRPr b="1" sz="2000">
              <a:solidFill>
                <a:schemeClr val="accent3"/>
              </a:solidFill>
              <a:latin typeface="Arial"/>
              <a:ea typeface="Arial"/>
              <a:cs typeface="Arial"/>
              <a:sym typeface="Arial"/>
            </a:endParaRPr>
          </a:p>
        </p:txBody>
      </p:sp>
      <p:grpSp>
        <p:nvGrpSpPr>
          <p:cNvPr id="161" name="Google Shape;161;p30"/>
          <p:cNvGrpSpPr/>
          <p:nvPr/>
        </p:nvGrpSpPr>
        <p:grpSpPr>
          <a:xfrm>
            <a:off x="5866070" y="1088241"/>
            <a:ext cx="5779987" cy="1362168"/>
            <a:chOff x="-475010" y="1057558"/>
            <a:chExt cx="3859500" cy="1362168"/>
          </a:xfrm>
        </p:grpSpPr>
        <p:sp>
          <p:nvSpPr>
            <p:cNvPr id="162" name="Google Shape;162;p30"/>
            <p:cNvSpPr txBox="1"/>
            <p:nvPr/>
          </p:nvSpPr>
          <p:spPr>
            <a:xfrm>
              <a:off x="-475010" y="1057558"/>
              <a:ext cx="3859500" cy="630900"/>
            </a:xfrm>
            <a:prstGeom prst="rect">
              <a:avLst/>
            </a:prstGeom>
            <a:noFill/>
            <a:ln>
              <a:noFill/>
            </a:ln>
          </p:spPr>
          <p:txBody>
            <a:bodyPr anchorCtr="0" anchor="ctr" bIns="45700" lIns="91425" spcFirstLastPara="1" rIns="91425" wrap="square" tIns="45700">
              <a:spAutoFit/>
            </a:bodyPr>
            <a:lstStyle/>
            <a:p>
              <a:pPr indent="0" lvl="0" marL="0" rtl="0" algn="l">
                <a:lnSpc>
                  <a:spcPct val="79411"/>
                </a:lnSpc>
                <a:spcBef>
                  <a:spcPts val="0"/>
                </a:spcBef>
                <a:spcAft>
                  <a:spcPts val="0"/>
                </a:spcAft>
                <a:buClr>
                  <a:schemeClr val="dk1"/>
                </a:buClr>
                <a:buSzPts val="1100"/>
                <a:buFont typeface="Arial"/>
                <a:buNone/>
              </a:pPr>
              <a:r>
                <a:rPr b="1" lang="en-US" sz="1500"/>
                <a:t>Smart City Dortmund | 30.000 réverbères intelligents</a:t>
              </a:r>
              <a:endParaRPr b="1" sz="1500"/>
            </a:p>
            <a:p>
              <a:pPr indent="0" lvl="0" marL="0" marR="0" rtl="0" algn="l">
                <a:spcBef>
                  <a:spcPts val="600"/>
                </a:spcBef>
                <a:spcAft>
                  <a:spcPts val="0"/>
                </a:spcAft>
                <a:buNone/>
              </a:pPr>
              <a:r>
                <a:t/>
              </a:r>
              <a:endParaRPr b="1" sz="1500">
                <a:solidFill>
                  <a:srgbClr val="3F3F3F"/>
                </a:solidFill>
              </a:endParaRPr>
            </a:p>
          </p:txBody>
        </p:sp>
        <p:sp>
          <p:nvSpPr>
            <p:cNvPr id="163" name="Google Shape;163;p30"/>
            <p:cNvSpPr txBox="1"/>
            <p:nvPr/>
          </p:nvSpPr>
          <p:spPr>
            <a:xfrm>
              <a:off x="-475010" y="1339726"/>
              <a:ext cx="3859500" cy="10800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SzPts val="1100"/>
                <a:buFont typeface="Arial"/>
                <a:buNone/>
              </a:pPr>
              <a:r>
                <a:rPr lang="en-US" sz="1500">
                  <a:solidFill>
                    <a:schemeClr val="dk1"/>
                  </a:solidFill>
                  <a:highlight>
                    <a:srgbClr val="F7F7F7"/>
                  </a:highlight>
                  <a:latin typeface="Roboto"/>
                  <a:ea typeface="Roboto"/>
                  <a:cs typeface="Roboto"/>
                  <a:sym typeface="Roboto"/>
                </a:rPr>
                <a:t>Solution pour surveiller et gérer individuellement l'infrastructure d'éclairage public de la ville </a:t>
              </a:r>
              <a:endParaRPr b="1" sz="1500">
                <a:solidFill>
                  <a:srgbClr val="1A1A1A"/>
                </a:solidFill>
              </a:endParaRPr>
            </a:p>
            <a:p>
              <a:pPr indent="0" lvl="0" marL="0" marR="0" rtl="0" algn="l">
                <a:spcBef>
                  <a:spcPts val="500"/>
                </a:spcBef>
                <a:spcAft>
                  <a:spcPts val="0"/>
                </a:spcAft>
                <a:buNone/>
              </a:pPr>
              <a:r>
                <a:t/>
              </a:r>
              <a:endParaRPr sz="1500"/>
            </a:p>
          </p:txBody>
        </p:sp>
      </p:grpSp>
      <p:grpSp>
        <p:nvGrpSpPr>
          <p:cNvPr id="164" name="Google Shape;164;p30"/>
          <p:cNvGrpSpPr/>
          <p:nvPr/>
        </p:nvGrpSpPr>
        <p:grpSpPr>
          <a:xfrm>
            <a:off x="5866075" y="2063925"/>
            <a:ext cx="6113802" cy="830989"/>
            <a:chOff x="-475007" y="1057563"/>
            <a:chExt cx="4082400" cy="830989"/>
          </a:xfrm>
        </p:grpSpPr>
        <p:sp>
          <p:nvSpPr>
            <p:cNvPr id="165" name="Google Shape;165;p30"/>
            <p:cNvSpPr txBox="1"/>
            <p:nvPr/>
          </p:nvSpPr>
          <p:spPr>
            <a:xfrm>
              <a:off x="-475007" y="1057563"/>
              <a:ext cx="4082400" cy="3231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rgbClr val="000000"/>
                </a:buClr>
                <a:buFont typeface="Arial"/>
                <a:buNone/>
              </a:pPr>
              <a:r>
                <a:rPr b="1" lang="en-US" sz="1500">
                  <a:solidFill>
                    <a:schemeClr val="dk1"/>
                  </a:solidFill>
                </a:rPr>
                <a:t>Projet de recherche scientifique:</a:t>
              </a:r>
              <a:r>
                <a:rPr b="1" lang="en-US" sz="1500">
                  <a:solidFill>
                    <a:srgbClr val="3F3F3F"/>
                  </a:solidFill>
                </a:rPr>
                <a:t> </a:t>
              </a:r>
              <a:r>
                <a:rPr b="1" lang="en-US" sz="1500">
                  <a:solidFill>
                    <a:schemeClr val="dk1"/>
                  </a:solidFill>
                </a:rPr>
                <a:t>Smart flood detection system </a:t>
              </a:r>
              <a:endParaRPr b="1" sz="1500">
                <a:solidFill>
                  <a:schemeClr val="dk1"/>
                </a:solidFill>
                <a:latin typeface="Arial"/>
                <a:ea typeface="Arial"/>
                <a:cs typeface="Arial"/>
                <a:sym typeface="Arial"/>
              </a:endParaRPr>
            </a:p>
          </p:txBody>
        </p:sp>
        <p:sp>
          <p:nvSpPr>
            <p:cNvPr id="166" name="Google Shape;166;p30"/>
            <p:cNvSpPr txBox="1"/>
            <p:nvPr/>
          </p:nvSpPr>
          <p:spPr>
            <a:xfrm>
              <a:off x="-431991" y="1334451"/>
              <a:ext cx="3859500" cy="554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US" sz="1500">
                  <a:solidFill>
                    <a:schemeClr val="dk1"/>
                  </a:solidFill>
                  <a:latin typeface="Roboto"/>
                  <a:ea typeface="Roboto"/>
                  <a:cs typeface="Roboto"/>
                  <a:sym typeface="Roboto"/>
                </a:rPr>
                <a:t>L</a:t>
              </a:r>
              <a:r>
                <a:rPr lang="en-US" sz="1500">
                  <a:solidFill>
                    <a:schemeClr val="dk1"/>
                  </a:solidFill>
                  <a:latin typeface="Roboto"/>
                  <a:ea typeface="Roboto"/>
                  <a:cs typeface="Roboto"/>
                  <a:sym typeface="Roboto"/>
                </a:rPr>
                <a:t>a détection automatique des inondations associée à la coupure automatique de l'électricité</a:t>
              </a:r>
              <a:endParaRPr sz="1500">
                <a:solidFill>
                  <a:schemeClr val="dk1"/>
                </a:solidFill>
              </a:endParaRPr>
            </a:p>
          </p:txBody>
        </p:sp>
      </p:grpSp>
      <p:grpSp>
        <p:nvGrpSpPr>
          <p:cNvPr id="167" name="Google Shape;167;p30"/>
          <p:cNvGrpSpPr/>
          <p:nvPr/>
        </p:nvGrpSpPr>
        <p:grpSpPr>
          <a:xfrm>
            <a:off x="5925920" y="3039606"/>
            <a:ext cx="5779987" cy="836268"/>
            <a:chOff x="-475010" y="1057558"/>
            <a:chExt cx="3859500" cy="836268"/>
          </a:xfrm>
        </p:grpSpPr>
        <p:sp>
          <p:nvSpPr>
            <p:cNvPr id="168" name="Google Shape;168;p30"/>
            <p:cNvSpPr txBox="1"/>
            <p:nvPr/>
          </p:nvSpPr>
          <p:spPr>
            <a:xfrm>
              <a:off x="-475010" y="1057558"/>
              <a:ext cx="3859500" cy="3231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500">
                  <a:solidFill>
                    <a:srgbClr val="3F3F3F"/>
                  </a:solidFill>
                </a:rPr>
                <a:t>Projet universitaire : </a:t>
              </a:r>
              <a:r>
                <a:rPr b="1" lang="en-US" sz="1500">
                  <a:solidFill>
                    <a:srgbClr val="3F3F3F"/>
                  </a:solidFill>
                </a:rPr>
                <a:t>poubelles intelligentes</a:t>
              </a:r>
              <a:endParaRPr sz="1500"/>
            </a:p>
          </p:txBody>
        </p:sp>
        <p:sp>
          <p:nvSpPr>
            <p:cNvPr id="169" name="Google Shape;169;p30"/>
            <p:cNvSpPr txBox="1"/>
            <p:nvPr/>
          </p:nvSpPr>
          <p:spPr>
            <a:xfrm>
              <a:off x="-475010" y="1339726"/>
              <a:ext cx="38595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rPr>
                <a:t>sont des dispositifs qui intègrent des technologies avancées pour améliorer la gestion des déchets.</a:t>
              </a:r>
              <a:endParaRPr sz="1500">
                <a:solidFill>
                  <a:schemeClr val="dk1"/>
                </a:solidFill>
              </a:endParaRPr>
            </a:p>
          </p:txBody>
        </p:sp>
      </p:grpSp>
      <p:grpSp>
        <p:nvGrpSpPr>
          <p:cNvPr id="170" name="Google Shape;170;p30"/>
          <p:cNvGrpSpPr/>
          <p:nvPr/>
        </p:nvGrpSpPr>
        <p:grpSpPr>
          <a:xfrm>
            <a:off x="5846445" y="3935725"/>
            <a:ext cx="6103024" cy="1067256"/>
            <a:chOff x="-475010" y="1057571"/>
            <a:chExt cx="4075203" cy="1067256"/>
          </a:xfrm>
        </p:grpSpPr>
        <p:sp>
          <p:nvSpPr>
            <p:cNvPr id="171" name="Google Shape;171;p30"/>
            <p:cNvSpPr txBox="1"/>
            <p:nvPr/>
          </p:nvSpPr>
          <p:spPr>
            <a:xfrm>
              <a:off x="-475007" y="1057571"/>
              <a:ext cx="4075200" cy="5541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500">
                  <a:solidFill>
                    <a:schemeClr val="dk1"/>
                  </a:solidFill>
                </a:rPr>
                <a:t>Projet Innovant : </a:t>
              </a:r>
              <a:r>
                <a:rPr b="1" lang="en-US" sz="1500">
                  <a:solidFill>
                    <a:schemeClr val="dk1"/>
                  </a:solidFill>
                </a:rPr>
                <a:t> Smart Pedestrian and Vehicle Safety System</a:t>
              </a:r>
              <a:endParaRPr b="1" sz="1500">
                <a:solidFill>
                  <a:schemeClr val="dk1"/>
                </a:solidFill>
              </a:endParaRPr>
            </a:p>
            <a:p>
              <a:pPr indent="0" lvl="0" marL="0" marR="0" rtl="0" algn="l">
                <a:spcBef>
                  <a:spcPts val="0"/>
                </a:spcBef>
                <a:spcAft>
                  <a:spcPts val="0"/>
                </a:spcAft>
                <a:buNone/>
              </a:pPr>
              <a:r>
                <a:t/>
              </a:r>
              <a:endParaRPr b="1" sz="1500">
                <a:solidFill>
                  <a:schemeClr val="dk1"/>
                </a:solidFill>
              </a:endParaRPr>
            </a:p>
          </p:txBody>
        </p:sp>
        <p:sp>
          <p:nvSpPr>
            <p:cNvPr id="172" name="Google Shape;172;p30"/>
            <p:cNvSpPr txBox="1"/>
            <p:nvPr/>
          </p:nvSpPr>
          <p:spPr>
            <a:xfrm>
              <a:off x="-475010" y="1339726"/>
              <a:ext cx="3859500" cy="785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t>Ce projet vise à améliorer la sécurité des piétons dans une Smart City en utilisant des technologies de l'Internet des Objets (IoT) pour prévenir les accidents de la route impliquant des piétons.</a:t>
              </a:r>
              <a:endParaRPr sz="1500"/>
            </a:p>
          </p:txBody>
        </p:sp>
      </p:grpSp>
      <p:sp>
        <p:nvSpPr>
          <p:cNvPr id="173" name="Google Shape;173;p30"/>
          <p:cNvSpPr txBox="1"/>
          <p:nvPr/>
        </p:nvSpPr>
        <p:spPr>
          <a:xfrm>
            <a:off x="203858" y="4681268"/>
            <a:ext cx="3059100" cy="1790700"/>
          </a:xfrm>
          <a:prstGeom prst="rect">
            <a:avLst/>
          </a:prstGeom>
          <a:noFill/>
          <a:ln>
            <a:noFill/>
          </a:ln>
        </p:spPr>
        <p:txBody>
          <a:bodyPr anchorCtr="0" anchor="ctr" bIns="45700" lIns="91425" spcFirstLastPara="1" rIns="91425" wrap="square" tIns="45700">
            <a:noAutofit/>
          </a:bodyPr>
          <a:lstStyle/>
          <a:p>
            <a:pPr indent="0" lvl="0" marL="0" rtl="0" algn="ctr">
              <a:lnSpc>
                <a:spcPct val="120000"/>
              </a:lnSpc>
              <a:spcBef>
                <a:spcPts val="0"/>
              </a:spcBef>
              <a:spcAft>
                <a:spcPts val="0"/>
              </a:spcAft>
              <a:buClr>
                <a:schemeClr val="dk1"/>
              </a:buClr>
              <a:buSzPts val="1100"/>
              <a:buFont typeface="Arial"/>
              <a:buNone/>
            </a:pPr>
            <a:r>
              <a:rPr b="1" lang="en-US" sz="3800">
                <a:solidFill>
                  <a:srgbClr val="FFFFFF"/>
                </a:solidFill>
                <a:latin typeface="Times New Roman"/>
                <a:ea typeface="Times New Roman"/>
                <a:cs typeface="Times New Roman"/>
                <a:sym typeface="Times New Roman"/>
              </a:rPr>
              <a:t>Le plan de la présentation</a:t>
            </a:r>
            <a:endParaRPr sz="3200">
              <a:solidFill>
                <a:schemeClr val="lt1"/>
              </a:solidFill>
            </a:endParaRPr>
          </a:p>
        </p:txBody>
      </p:sp>
      <p:sp>
        <p:nvSpPr>
          <p:cNvPr id="174" name="Google Shape;174;p30"/>
          <p:cNvSpPr/>
          <p:nvPr/>
        </p:nvSpPr>
        <p:spPr>
          <a:xfrm>
            <a:off x="5505506" y="404773"/>
            <a:ext cx="144000" cy="14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75" name="Google Shape;175;p30"/>
          <p:cNvSpPr/>
          <p:nvPr/>
        </p:nvSpPr>
        <p:spPr>
          <a:xfrm>
            <a:off x="3993338" y="234465"/>
            <a:ext cx="1410600" cy="484500"/>
          </a:xfrm>
          <a:prstGeom prst="homePlate">
            <a:avLst>
              <a:gd fmla="val 50000" name="adj"/>
            </a:avLst>
          </a:prstGeom>
          <a:solidFill>
            <a:schemeClr val="lt1"/>
          </a:solid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76" name="Google Shape;176;p30"/>
          <p:cNvSpPr txBox="1"/>
          <p:nvPr/>
        </p:nvSpPr>
        <p:spPr>
          <a:xfrm>
            <a:off x="3826413" y="299775"/>
            <a:ext cx="1719900" cy="354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700">
                <a:solidFill>
                  <a:schemeClr val="accent3"/>
                </a:solidFill>
              </a:rPr>
              <a:t>Introduction</a:t>
            </a:r>
            <a:endParaRPr b="1" sz="1700">
              <a:solidFill>
                <a:schemeClr val="accent3"/>
              </a:solidFill>
              <a:latin typeface="Arial"/>
              <a:ea typeface="Arial"/>
              <a:cs typeface="Arial"/>
              <a:sym typeface="Arial"/>
            </a:endParaRPr>
          </a:p>
        </p:txBody>
      </p:sp>
      <p:grpSp>
        <p:nvGrpSpPr>
          <p:cNvPr id="177" name="Google Shape;177;p30"/>
          <p:cNvGrpSpPr/>
          <p:nvPr/>
        </p:nvGrpSpPr>
        <p:grpSpPr>
          <a:xfrm>
            <a:off x="5866070" y="112561"/>
            <a:ext cx="5779987" cy="836268"/>
            <a:chOff x="-475010" y="1057558"/>
            <a:chExt cx="3859500" cy="836268"/>
          </a:xfrm>
        </p:grpSpPr>
        <p:sp>
          <p:nvSpPr>
            <p:cNvPr id="178" name="Google Shape;178;p30"/>
            <p:cNvSpPr txBox="1"/>
            <p:nvPr/>
          </p:nvSpPr>
          <p:spPr>
            <a:xfrm>
              <a:off x="-475010" y="1057558"/>
              <a:ext cx="3859500" cy="3231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500">
                  <a:solidFill>
                    <a:srgbClr val="3F3F3F"/>
                  </a:solidFill>
                </a:rPr>
                <a:t>Qu’est-ce qu’une smart city ??</a:t>
              </a:r>
              <a:endParaRPr b="1" sz="1500">
                <a:solidFill>
                  <a:srgbClr val="3F3F3F"/>
                </a:solidFill>
                <a:latin typeface="Arial"/>
                <a:ea typeface="Arial"/>
                <a:cs typeface="Arial"/>
                <a:sym typeface="Arial"/>
              </a:endParaRPr>
            </a:p>
          </p:txBody>
        </p:sp>
        <p:sp>
          <p:nvSpPr>
            <p:cNvPr id="179" name="Google Shape;179;p30"/>
            <p:cNvSpPr txBox="1"/>
            <p:nvPr/>
          </p:nvSpPr>
          <p:spPr>
            <a:xfrm>
              <a:off x="-475010" y="1339726"/>
              <a:ext cx="38595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t>Comment identifier une smart city ?</a:t>
              </a:r>
              <a:endParaRPr sz="1500"/>
            </a:p>
            <a:p>
              <a:pPr indent="0" lvl="0" marL="0" marR="0" rtl="0" algn="l">
                <a:spcBef>
                  <a:spcPts val="0"/>
                </a:spcBef>
                <a:spcAft>
                  <a:spcPts val="0"/>
                </a:spcAft>
                <a:buNone/>
              </a:pPr>
              <a:r>
                <a:rPr lang="en-US" sz="1500"/>
                <a:t>Les enjeux qui y sont associés et comment il fonctionne.</a:t>
              </a:r>
              <a:endParaRPr sz="1500"/>
            </a:p>
          </p:txBody>
        </p:sp>
      </p:grpSp>
      <p:sp>
        <p:nvSpPr>
          <p:cNvPr id="180" name="Google Shape;180;p30"/>
          <p:cNvSpPr/>
          <p:nvPr/>
        </p:nvSpPr>
        <p:spPr>
          <a:xfrm>
            <a:off x="4008826" y="5112842"/>
            <a:ext cx="1410600" cy="484500"/>
          </a:xfrm>
          <a:prstGeom prst="homePlate">
            <a:avLst>
              <a:gd fmla="val 50000" name="adj"/>
            </a:avLst>
          </a:prstGeom>
          <a:solidFill>
            <a:schemeClr val="lt1"/>
          </a:solid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81" name="Google Shape;181;p30"/>
          <p:cNvSpPr txBox="1"/>
          <p:nvPr/>
        </p:nvSpPr>
        <p:spPr>
          <a:xfrm>
            <a:off x="3938625" y="5189400"/>
            <a:ext cx="1410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accent3"/>
                </a:solidFill>
              </a:rPr>
              <a:t>Conclusion</a:t>
            </a:r>
            <a:endParaRPr b="1" sz="1600">
              <a:solidFill>
                <a:schemeClr val="accent3"/>
              </a:solidFill>
              <a:latin typeface="Arial"/>
              <a:ea typeface="Arial"/>
              <a:cs typeface="Arial"/>
              <a:sym typeface="Arial"/>
            </a:endParaRPr>
          </a:p>
        </p:txBody>
      </p:sp>
      <p:sp>
        <p:nvSpPr>
          <p:cNvPr id="182" name="Google Shape;182;p30"/>
          <p:cNvSpPr/>
          <p:nvPr/>
        </p:nvSpPr>
        <p:spPr>
          <a:xfrm>
            <a:off x="5565356" y="5283200"/>
            <a:ext cx="144000" cy="144000"/>
          </a:xfrm>
          <a:prstGeom prst="ellipse">
            <a:avLst/>
          </a:prstGeom>
          <a:solidFill>
            <a:schemeClr val="accent3"/>
          </a:solidFill>
          <a:ln cap="flat" cmpd="sng" w="9525">
            <a:solidFill>
              <a:srgbClr val="0737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accent3"/>
              </a:solidFill>
              <a:latin typeface="Arial"/>
              <a:ea typeface="Arial"/>
              <a:cs typeface="Arial"/>
              <a:sym typeface="Arial"/>
            </a:endParaRPr>
          </a:p>
        </p:txBody>
      </p:sp>
      <p:sp>
        <p:nvSpPr>
          <p:cNvPr id="183" name="Google Shape;183;p30"/>
          <p:cNvSpPr/>
          <p:nvPr/>
        </p:nvSpPr>
        <p:spPr>
          <a:xfrm>
            <a:off x="4053201" y="5929417"/>
            <a:ext cx="1410600" cy="484500"/>
          </a:xfrm>
          <a:prstGeom prst="homePlate">
            <a:avLst>
              <a:gd fmla="val 50000" name="adj"/>
            </a:avLst>
          </a:prstGeom>
          <a:solidFill>
            <a:schemeClr val="lt1"/>
          </a:solid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84" name="Google Shape;184;p30"/>
          <p:cNvSpPr txBox="1"/>
          <p:nvPr/>
        </p:nvSpPr>
        <p:spPr>
          <a:xfrm>
            <a:off x="4008825" y="5992575"/>
            <a:ext cx="1410600" cy="323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500">
                <a:solidFill>
                  <a:schemeClr val="accent3"/>
                </a:solidFill>
              </a:rPr>
              <a:t>Bibliographie</a:t>
            </a:r>
            <a:endParaRPr b="1" sz="1500">
              <a:solidFill>
                <a:schemeClr val="accent3"/>
              </a:solidFill>
              <a:latin typeface="Arial"/>
              <a:ea typeface="Arial"/>
              <a:cs typeface="Arial"/>
              <a:sym typeface="Arial"/>
            </a:endParaRPr>
          </a:p>
        </p:txBody>
      </p:sp>
      <p:sp>
        <p:nvSpPr>
          <p:cNvPr id="185" name="Google Shape;185;p30"/>
          <p:cNvSpPr/>
          <p:nvPr/>
        </p:nvSpPr>
        <p:spPr>
          <a:xfrm>
            <a:off x="5565356" y="6099725"/>
            <a:ext cx="144000" cy="144000"/>
          </a:xfrm>
          <a:prstGeom prst="ellipse">
            <a:avLst/>
          </a:prstGeom>
          <a:solidFill>
            <a:schemeClr val="accent3"/>
          </a:solidFill>
          <a:ln cap="flat" cmpd="sng" w="9525">
            <a:solidFill>
              <a:srgbClr val="0737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accent3"/>
              </a:solidFill>
              <a:latin typeface="Arial"/>
              <a:ea typeface="Arial"/>
              <a:cs typeface="Arial"/>
              <a:sym typeface="Arial"/>
            </a:endParaRPr>
          </a:p>
        </p:txBody>
      </p:sp>
      <p:grpSp>
        <p:nvGrpSpPr>
          <p:cNvPr id="186" name="Google Shape;186;p30"/>
          <p:cNvGrpSpPr/>
          <p:nvPr/>
        </p:nvGrpSpPr>
        <p:grpSpPr>
          <a:xfrm>
            <a:off x="5925475" y="5249238"/>
            <a:ext cx="6113819" cy="670063"/>
            <a:chOff x="-521882" y="1315358"/>
            <a:chExt cx="4082411" cy="670063"/>
          </a:xfrm>
        </p:grpSpPr>
        <p:sp>
          <p:nvSpPr>
            <p:cNvPr id="187" name="Google Shape;187;p30"/>
            <p:cNvSpPr txBox="1"/>
            <p:nvPr/>
          </p:nvSpPr>
          <p:spPr>
            <a:xfrm>
              <a:off x="-521882" y="1315358"/>
              <a:ext cx="4075200" cy="3231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500">
                  <a:solidFill>
                    <a:schemeClr val="dk1"/>
                  </a:solidFill>
                </a:rPr>
                <a:t>Conclusion et perspectives</a:t>
              </a:r>
              <a:endParaRPr b="1" sz="1500">
                <a:solidFill>
                  <a:schemeClr val="dk1"/>
                </a:solidFill>
                <a:latin typeface="Arial"/>
                <a:ea typeface="Arial"/>
                <a:cs typeface="Arial"/>
                <a:sym typeface="Arial"/>
              </a:endParaRPr>
            </a:p>
          </p:txBody>
        </p:sp>
        <p:sp>
          <p:nvSpPr>
            <p:cNvPr id="188" name="Google Shape;188;p30"/>
            <p:cNvSpPr txBox="1"/>
            <p:nvPr/>
          </p:nvSpPr>
          <p:spPr>
            <a:xfrm>
              <a:off x="-514670" y="1662321"/>
              <a:ext cx="4075200" cy="323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US" sz="1500">
                  <a:solidFill>
                    <a:schemeClr val="dk1"/>
                  </a:solidFill>
                </a:rPr>
                <a:t>L</a:t>
              </a:r>
              <a:r>
                <a:rPr lang="en-US" sz="1500">
                  <a:solidFill>
                    <a:schemeClr val="dk1"/>
                  </a:solidFill>
                </a:rPr>
                <a:t>es Smart Cities incarnent l'avenir des zones urbaines</a:t>
              </a:r>
              <a:endParaRPr sz="1500">
                <a:solidFill>
                  <a:schemeClr val="dk1"/>
                </a:solidFill>
              </a:endParaRPr>
            </a:p>
          </p:txBody>
        </p:sp>
      </p:grpSp>
      <p:grpSp>
        <p:nvGrpSpPr>
          <p:cNvPr id="189" name="Google Shape;189;p30"/>
          <p:cNvGrpSpPr/>
          <p:nvPr/>
        </p:nvGrpSpPr>
        <p:grpSpPr>
          <a:xfrm>
            <a:off x="6050195" y="6028475"/>
            <a:ext cx="6103024" cy="605255"/>
            <a:chOff x="-475010" y="1057571"/>
            <a:chExt cx="4075203" cy="605256"/>
          </a:xfrm>
        </p:grpSpPr>
        <p:sp>
          <p:nvSpPr>
            <p:cNvPr id="190" name="Google Shape;190;p30"/>
            <p:cNvSpPr txBox="1"/>
            <p:nvPr/>
          </p:nvSpPr>
          <p:spPr>
            <a:xfrm>
              <a:off x="-475007" y="1057571"/>
              <a:ext cx="4075200" cy="3231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500">
                  <a:solidFill>
                    <a:schemeClr val="dk1"/>
                  </a:solidFill>
                </a:rPr>
                <a:t>Bibliographie</a:t>
              </a:r>
              <a:endParaRPr b="1" sz="1500">
                <a:solidFill>
                  <a:schemeClr val="dk1"/>
                </a:solidFill>
                <a:latin typeface="Arial"/>
                <a:ea typeface="Arial"/>
                <a:cs typeface="Arial"/>
                <a:sym typeface="Arial"/>
              </a:endParaRPr>
            </a:p>
          </p:txBody>
        </p:sp>
        <p:sp>
          <p:nvSpPr>
            <p:cNvPr id="191" name="Google Shape;191;p30"/>
            <p:cNvSpPr txBox="1"/>
            <p:nvPr/>
          </p:nvSpPr>
          <p:spPr>
            <a:xfrm>
              <a:off x="-475010" y="1339726"/>
              <a:ext cx="38595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t>Les </a:t>
              </a:r>
              <a:r>
                <a:rPr lang="en-US" sz="1500"/>
                <a:t>références</a:t>
              </a:r>
              <a:r>
                <a:rPr lang="en-US" sz="1500"/>
                <a:t> t sources d’informations</a:t>
              </a:r>
              <a:endParaRPr sz="1500"/>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66"/>
          <p:cNvSpPr txBox="1"/>
          <p:nvPr>
            <p:ph idx="1" type="body"/>
          </p:nvPr>
        </p:nvSpPr>
        <p:spPr>
          <a:xfrm>
            <a:off x="-128025" y="339500"/>
            <a:ext cx="126165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sz="5000"/>
              <a:t> Les composants utilisés</a:t>
            </a:r>
            <a:endParaRPr sz="5000"/>
          </a:p>
        </p:txBody>
      </p:sp>
      <p:sp>
        <p:nvSpPr>
          <p:cNvPr id="728" name="Google Shape;728;p66"/>
          <p:cNvSpPr txBox="1"/>
          <p:nvPr/>
        </p:nvSpPr>
        <p:spPr>
          <a:xfrm>
            <a:off x="917225" y="1298200"/>
            <a:ext cx="4515600" cy="1569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800"/>
              <a:t>La réalisation de ce système nécessite le fonctionnement de 2 parties qu’ils sont :</a:t>
            </a:r>
            <a:endParaRPr sz="1800"/>
          </a:p>
          <a:p>
            <a:pPr indent="0" lvl="0" marL="0" rtl="0" algn="just">
              <a:spcBef>
                <a:spcPts val="0"/>
              </a:spcBef>
              <a:spcAft>
                <a:spcPts val="0"/>
              </a:spcAft>
              <a:buNone/>
            </a:pPr>
            <a:r>
              <a:rPr lang="en-US" sz="1800"/>
              <a:t> - La partie de commande : Arduino Yun </a:t>
            </a:r>
            <a:endParaRPr sz="1800"/>
          </a:p>
          <a:p>
            <a:pPr indent="0" lvl="0" marL="0" rtl="0" algn="just">
              <a:spcBef>
                <a:spcPts val="0"/>
              </a:spcBef>
              <a:spcAft>
                <a:spcPts val="0"/>
              </a:spcAft>
              <a:buNone/>
            </a:pPr>
            <a:r>
              <a:rPr lang="en-US" sz="1800"/>
              <a:t>- La partie opérative : les capteurs et les actionneurs.</a:t>
            </a:r>
            <a:endParaRPr sz="1800"/>
          </a:p>
        </p:txBody>
      </p:sp>
      <p:pic>
        <p:nvPicPr>
          <p:cNvPr id="729" name="Google Shape;729;p66"/>
          <p:cNvPicPr preferRelativeResize="0"/>
          <p:nvPr/>
        </p:nvPicPr>
        <p:blipFill>
          <a:blip r:embed="rId3">
            <a:alphaModFix/>
          </a:blip>
          <a:stretch>
            <a:fillRect/>
          </a:stretch>
        </p:blipFill>
        <p:spPr>
          <a:xfrm>
            <a:off x="403024" y="3209010"/>
            <a:ext cx="5185025" cy="2359005"/>
          </a:xfrm>
          <a:prstGeom prst="rect">
            <a:avLst/>
          </a:prstGeom>
          <a:noFill/>
          <a:ln>
            <a:noFill/>
          </a:ln>
        </p:spPr>
      </p:pic>
      <p:pic>
        <p:nvPicPr>
          <p:cNvPr id="730" name="Google Shape;730;p66"/>
          <p:cNvPicPr preferRelativeResize="0"/>
          <p:nvPr/>
        </p:nvPicPr>
        <p:blipFill>
          <a:blip r:embed="rId4">
            <a:alphaModFix/>
          </a:blip>
          <a:stretch>
            <a:fillRect/>
          </a:stretch>
        </p:blipFill>
        <p:spPr>
          <a:xfrm>
            <a:off x="5588050" y="3415675"/>
            <a:ext cx="3565975" cy="1945675"/>
          </a:xfrm>
          <a:prstGeom prst="rect">
            <a:avLst/>
          </a:prstGeom>
          <a:noFill/>
          <a:ln>
            <a:noFill/>
          </a:ln>
        </p:spPr>
      </p:pic>
      <p:pic>
        <p:nvPicPr>
          <p:cNvPr id="731" name="Google Shape;731;p66"/>
          <p:cNvPicPr preferRelativeResize="0"/>
          <p:nvPr/>
        </p:nvPicPr>
        <p:blipFill>
          <a:blip r:embed="rId5">
            <a:alphaModFix/>
          </a:blip>
          <a:stretch>
            <a:fillRect/>
          </a:stretch>
        </p:blipFill>
        <p:spPr>
          <a:xfrm>
            <a:off x="8717824" y="1216100"/>
            <a:ext cx="2165789" cy="2251000"/>
          </a:xfrm>
          <a:prstGeom prst="rect">
            <a:avLst/>
          </a:prstGeom>
          <a:noFill/>
          <a:ln>
            <a:noFill/>
          </a:ln>
        </p:spPr>
      </p:pic>
      <p:pic>
        <p:nvPicPr>
          <p:cNvPr id="732" name="Google Shape;732;p66"/>
          <p:cNvPicPr preferRelativeResize="0"/>
          <p:nvPr/>
        </p:nvPicPr>
        <p:blipFill>
          <a:blip r:embed="rId6">
            <a:alphaModFix/>
          </a:blip>
          <a:stretch>
            <a:fillRect/>
          </a:stretch>
        </p:blipFill>
        <p:spPr>
          <a:xfrm>
            <a:off x="5825074" y="1371325"/>
            <a:ext cx="2754475" cy="1632282"/>
          </a:xfrm>
          <a:prstGeom prst="rect">
            <a:avLst/>
          </a:prstGeom>
          <a:noFill/>
          <a:ln>
            <a:noFill/>
          </a:ln>
        </p:spPr>
      </p:pic>
      <p:pic>
        <p:nvPicPr>
          <p:cNvPr id="733" name="Google Shape;733;p66"/>
          <p:cNvPicPr preferRelativeResize="0"/>
          <p:nvPr/>
        </p:nvPicPr>
        <p:blipFill>
          <a:blip r:embed="rId7">
            <a:alphaModFix/>
          </a:blip>
          <a:stretch>
            <a:fillRect/>
          </a:stretch>
        </p:blipFill>
        <p:spPr>
          <a:xfrm>
            <a:off x="7951063" y="4756313"/>
            <a:ext cx="3971925" cy="1838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67"/>
          <p:cNvSpPr txBox="1"/>
          <p:nvPr>
            <p:ph idx="1" type="body"/>
          </p:nvPr>
        </p:nvSpPr>
        <p:spPr>
          <a:xfrm>
            <a:off x="-1835450" y="621725"/>
            <a:ext cx="126165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sz="5000"/>
              <a:t>La simulation</a:t>
            </a:r>
            <a:endParaRPr sz="5000"/>
          </a:p>
        </p:txBody>
      </p:sp>
      <p:sp>
        <p:nvSpPr>
          <p:cNvPr id="739" name="Google Shape;739;p67"/>
          <p:cNvSpPr txBox="1"/>
          <p:nvPr/>
        </p:nvSpPr>
        <p:spPr>
          <a:xfrm>
            <a:off x="6773350" y="371975"/>
            <a:ext cx="45156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800"/>
              <a:t> Proteus Visuel Designer / IOT Builder </a:t>
            </a:r>
            <a:endParaRPr b="1" sz="1800"/>
          </a:p>
        </p:txBody>
      </p:sp>
      <p:sp>
        <p:nvSpPr>
          <p:cNvPr id="740" name="Google Shape;740;p67"/>
          <p:cNvSpPr txBox="1"/>
          <p:nvPr/>
        </p:nvSpPr>
        <p:spPr>
          <a:xfrm>
            <a:off x="2043300" y="1737925"/>
            <a:ext cx="4515600" cy="3263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000"/>
              <a:t>Graphiquement, la commande est exécutée via la méthode 02 : </a:t>
            </a:r>
            <a:endParaRPr sz="2000"/>
          </a:p>
          <a:p>
            <a:pPr indent="0" lvl="0" marL="0" rtl="0" algn="just">
              <a:spcBef>
                <a:spcPts val="0"/>
              </a:spcBef>
              <a:spcAft>
                <a:spcPts val="0"/>
              </a:spcAft>
              <a:buNone/>
            </a:pPr>
            <a:r>
              <a:rPr lang="en-US" sz="2000"/>
              <a:t>01) Logiciel Proteus : l’exécution dans Proteus permet de visualiser un panneau virtuel qui nous permet de faire toutes les commandes. </a:t>
            </a:r>
            <a:endParaRPr sz="2000"/>
          </a:p>
          <a:p>
            <a:pPr indent="0" lvl="0" marL="0" rtl="0" algn="just">
              <a:spcBef>
                <a:spcPts val="0"/>
              </a:spcBef>
              <a:spcAft>
                <a:spcPts val="0"/>
              </a:spcAft>
              <a:buNone/>
            </a:pPr>
            <a:r>
              <a:rPr lang="en-US" sz="2000"/>
              <a:t>02) Application IoT Controller : c’est une application disposée sur Play store qui nous permet de contrôler notre schéma</a:t>
            </a:r>
            <a:endParaRPr sz="2000"/>
          </a:p>
        </p:txBody>
      </p:sp>
      <p:pic>
        <p:nvPicPr>
          <p:cNvPr id="741" name="Google Shape;741;p67"/>
          <p:cNvPicPr preferRelativeResize="0"/>
          <p:nvPr/>
        </p:nvPicPr>
        <p:blipFill>
          <a:blip r:embed="rId3">
            <a:alphaModFix/>
          </a:blip>
          <a:stretch>
            <a:fillRect/>
          </a:stretch>
        </p:blipFill>
        <p:spPr>
          <a:xfrm>
            <a:off x="7727475" y="1737925"/>
            <a:ext cx="3053575" cy="2645550"/>
          </a:xfrm>
          <a:prstGeom prst="rect">
            <a:avLst/>
          </a:prstGeom>
          <a:noFill/>
          <a:ln>
            <a:noFill/>
          </a:ln>
        </p:spPr>
      </p:pic>
      <p:sp>
        <p:nvSpPr>
          <p:cNvPr id="742" name="Google Shape;742;p67"/>
          <p:cNvSpPr txBox="1"/>
          <p:nvPr/>
        </p:nvSpPr>
        <p:spPr>
          <a:xfrm>
            <a:off x="8108475" y="44450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APP IOT Controller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68"/>
          <p:cNvSpPr txBox="1"/>
          <p:nvPr>
            <p:ph idx="1" type="body"/>
          </p:nvPr>
        </p:nvSpPr>
        <p:spPr>
          <a:xfrm>
            <a:off x="323529" y="339509"/>
            <a:ext cx="11573100" cy="724200"/>
          </a:xfrm>
          <a:prstGeom prst="rect">
            <a:avLst/>
          </a:prstGeom>
        </p:spPr>
        <p:txBody>
          <a:bodyPr anchorCtr="0" anchor="ctr" bIns="45700" lIns="91425" spcFirstLastPara="1" rIns="91425" wrap="square" tIns="45700">
            <a:noAutofit/>
          </a:bodyPr>
          <a:lstStyle/>
          <a:p>
            <a:pPr indent="0" lvl="0" marL="0" rtl="0" algn="ctr">
              <a:spcBef>
                <a:spcPts val="1000"/>
              </a:spcBef>
              <a:spcAft>
                <a:spcPts val="0"/>
              </a:spcAft>
              <a:buNone/>
            </a:pPr>
            <a:r>
              <a:rPr lang="en-US"/>
              <a:t>simulation globale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69"/>
          <p:cNvSpPr txBox="1"/>
          <p:nvPr>
            <p:ph idx="1" type="body"/>
          </p:nvPr>
        </p:nvSpPr>
        <p:spPr>
          <a:xfrm>
            <a:off x="-424500" y="719675"/>
            <a:ext cx="12616500" cy="68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sz="2900"/>
              <a:t> Détection du niveau de remplissage des déchets </a:t>
            </a:r>
            <a:endParaRPr sz="2900"/>
          </a:p>
        </p:txBody>
      </p:sp>
      <p:pic>
        <p:nvPicPr>
          <p:cNvPr id="754" name="Google Shape;754;p69"/>
          <p:cNvPicPr preferRelativeResize="0"/>
          <p:nvPr/>
        </p:nvPicPr>
        <p:blipFill>
          <a:blip r:embed="rId3">
            <a:alphaModFix/>
          </a:blip>
          <a:stretch>
            <a:fillRect/>
          </a:stretch>
        </p:blipFill>
        <p:spPr>
          <a:xfrm>
            <a:off x="1097825" y="2105200"/>
            <a:ext cx="5314950" cy="3343275"/>
          </a:xfrm>
          <a:prstGeom prst="rect">
            <a:avLst/>
          </a:prstGeom>
          <a:noFill/>
          <a:ln>
            <a:noFill/>
          </a:ln>
        </p:spPr>
      </p:pic>
      <p:pic>
        <p:nvPicPr>
          <p:cNvPr id="755" name="Google Shape;755;p69"/>
          <p:cNvPicPr preferRelativeResize="0"/>
          <p:nvPr/>
        </p:nvPicPr>
        <p:blipFill>
          <a:blip r:embed="rId4">
            <a:alphaModFix/>
          </a:blip>
          <a:stretch>
            <a:fillRect/>
          </a:stretch>
        </p:blipFill>
        <p:spPr>
          <a:xfrm>
            <a:off x="6579300" y="2203975"/>
            <a:ext cx="5362575" cy="30194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70"/>
          <p:cNvSpPr txBox="1"/>
          <p:nvPr>
            <p:ph idx="1" type="body"/>
          </p:nvPr>
        </p:nvSpPr>
        <p:spPr>
          <a:xfrm>
            <a:off x="-424500" y="719675"/>
            <a:ext cx="12616500" cy="682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sz="2900"/>
              <a:t> </a:t>
            </a:r>
            <a:r>
              <a:rPr lang="en-US" sz="2900"/>
              <a:t>Détection de GAZ</a:t>
            </a:r>
            <a:endParaRPr sz="2900"/>
          </a:p>
        </p:txBody>
      </p:sp>
      <p:pic>
        <p:nvPicPr>
          <p:cNvPr id="761" name="Google Shape;761;p70"/>
          <p:cNvPicPr preferRelativeResize="0"/>
          <p:nvPr/>
        </p:nvPicPr>
        <p:blipFill>
          <a:blip r:embed="rId3">
            <a:alphaModFix/>
          </a:blip>
          <a:stretch>
            <a:fillRect/>
          </a:stretch>
        </p:blipFill>
        <p:spPr>
          <a:xfrm>
            <a:off x="589825" y="3089100"/>
            <a:ext cx="5749100" cy="1482900"/>
          </a:xfrm>
          <a:prstGeom prst="rect">
            <a:avLst/>
          </a:prstGeom>
          <a:noFill/>
          <a:ln>
            <a:noFill/>
          </a:ln>
        </p:spPr>
      </p:pic>
      <p:sp>
        <p:nvSpPr>
          <p:cNvPr id="762" name="Google Shape;762;p70"/>
          <p:cNvSpPr txBox="1"/>
          <p:nvPr/>
        </p:nvSpPr>
        <p:spPr>
          <a:xfrm>
            <a:off x="1580450" y="1402475"/>
            <a:ext cx="3000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Cette fonction peut détecter s'il y a des gaz nocifs dans Poubelle intelligente avec capteur MQ2, en envoyant une alarme sur L’application. </a:t>
            </a:r>
            <a:endParaRPr sz="1600"/>
          </a:p>
        </p:txBody>
      </p:sp>
      <p:pic>
        <p:nvPicPr>
          <p:cNvPr id="763" name="Google Shape;763;p70"/>
          <p:cNvPicPr preferRelativeResize="0"/>
          <p:nvPr/>
        </p:nvPicPr>
        <p:blipFill>
          <a:blip r:embed="rId4">
            <a:alphaModFix/>
          </a:blip>
          <a:stretch>
            <a:fillRect/>
          </a:stretch>
        </p:blipFill>
        <p:spPr>
          <a:xfrm>
            <a:off x="6491325" y="1554875"/>
            <a:ext cx="5010150" cy="30956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71"/>
          <p:cNvSpPr txBox="1"/>
          <p:nvPr>
            <p:ph idx="1" type="body"/>
          </p:nvPr>
        </p:nvSpPr>
        <p:spPr>
          <a:xfrm>
            <a:off x="-128025" y="339500"/>
            <a:ext cx="126165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sz="3400"/>
              <a:t>Processus de remplissage de boîtes intelligentes</a:t>
            </a:r>
            <a:endParaRPr sz="3400"/>
          </a:p>
        </p:txBody>
      </p:sp>
      <p:sp>
        <p:nvSpPr>
          <p:cNvPr id="769" name="Google Shape;769;p71"/>
          <p:cNvSpPr txBox="1"/>
          <p:nvPr/>
        </p:nvSpPr>
        <p:spPr>
          <a:xfrm>
            <a:off x="945450" y="1947325"/>
            <a:ext cx="45156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800"/>
              <a:t>- si D&gt; 400mm: Le conteneur est à moitié plein et est considéré comme vide. </a:t>
            </a:r>
            <a:endParaRPr sz="1800"/>
          </a:p>
          <a:p>
            <a:pPr indent="0" lvl="0" marL="0" rtl="0" algn="just">
              <a:spcBef>
                <a:spcPts val="0"/>
              </a:spcBef>
              <a:spcAft>
                <a:spcPts val="0"/>
              </a:spcAft>
              <a:buNone/>
            </a:pPr>
            <a:r>
              <a:rPr lang="en-US" sz="1800"/>
              <a:t>- si 400mm&lt; D&lt;200 : Il commence à remplir le récipient après qu'il soit rempli de 50 cm. </a:t>
            </a:r>
            <a:endParaRPr sz="1800"/>
          </a:p>
          <a:p>
            <a:pPr indent="0" lvl="0" marL="0" rtl="0" algn="just">
              <a:spcBef>
                <a:spcPts val="0"/>
              </a:spcBef>
              <a:spcAft>
                <a:spcPts val="0"/>
              </a:spcAft>
              <a:buNone/>
            </a:pPr>
            <a:r>
              <a:rPr lang="en-US" sz="1800"/>
              <a:t>- si D=&lt;200 : Le récipient est rempli de 70 cm</a:t>
            </a:r>
            <a:endParaRPr sz="1800"/>
          </a:p>
        </p:txBody>
      </p:sp>
      <p:pic>
        <p:nvPicPr>
          <p:cNvPr id="770" name="Google Shape;770;p71"/>
          <p:cNvPicPr preferRelativeResize="0"/>
          <p:nvPr/>
        </p:nvPicPr>
        <p:blipFill>
          <a:blip r:embed="rId3">
            <a:alphaModFix/>
          </a:blip>
          <a:stretch>
            <a:fillRect/>
          </a:stretch>
        </p:blipFill>
        <p:spPr>
          <a:xfrm>
            <a:off x="6934350" y="1631100"/>
            <a:ext cx="4672450" cy="3595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72"/>
          <p:cNvSpPr txBox="1"/>
          <p:nvPr/>
        </p:nvSpPr>
        <p:spPr>
          <a:xfrm>
            <a:off x="4806635" y="333551"/>
            <a:ext cx="5799401" cy="92333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5400">
                <a:solidFill>
                  <a:schemeClr val="lt1"/>
                </a:solidFill>
              </a:rPr>
              <a:t>Projet Innovant</a:t>
            </a:r>
            <a:endParaRPr b="1" sz="5400">
              <a:solidFill>
                <a:schemeClr val="lt1"/>
              </a:solidFill>
            </a:endParaRPr>
          </a:p>
        </p:txBody>
      </p:sp>
      <p:sp>
        <p:nvSpPr>
          <p:cNvPr id="777" name="Google Shape;777;p72"/>
          <p:cNvSpPr txBox="1"/>
          <p:nvPr/>
        </p:nvSpPr>
        <p:spPr>
          <a:xfrm>
            <a:off x="3574500" y="1634088"/>
            <a:ext cx="8617500" cy="554100"/>
          </a:xfrm>
          <a:prstGeom prst="rect">
            <a:avLst/>
          </a:prstGeom>
          <a:noFill/>
          <a:ln>
            <a:noFill/>
          </a:ln>
        </p:spPr>
        <p:txBody>
          <a:bodyPr anchorCtr="0" anchor="ctr" bIns="45700" lIns="91425" spcFirstLastPara="1" rIns="91425" wrap="square" tIns="45700">
            <a:spAutoFit/>
          </a:bodyPr>
          <a:lstStyle/>
          <a:p>
            <a:pPr indent="0" lvl="0" marL="0" rtl="0" algn="ctr">
              <a:spcBef>
                <a:spcPts val="0"/>
              </a:spcBef>
              <a:spcAft>
                <a:spcPts val="0"/>
              </a:spcAft>
              <a:buNone/>
            </a:pPr>
            <a:r>
              <a:rPr b="1" lang="en-US" sz="3000">
                <a:solidFill>
                  <a:schemeClr val="lt1"/>
                </a:solidFill>
              </a:rPr>
              <a:t>Smart Pedestrian and Vehicle Safety System</a:t>
            </a:r>
            <a:endParaRPr sz="3000">
              <a:solidFill>
                <a:schemeClr val="lt1"/>
              </a:solidFill>
            </a:endParaRPr>
          </a:p>
        </p:txBody>
      </p:sp>
      <p:sp>
        <p:nvSpPr>
          <p:cNvPr id="778" name="Google Shape;778;p72"/>
          <p:cNvSpPr txBox="1"/>
          <p:nvPr/>
        </p:nvSpPr>
        <p:spPr>
          <a:xfrm>
            <a:off x="4501825" y="3995275"/>
            <a:ext cx="7227900" cy="14469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200">
                <a:solidFill>
                  <a:schemeClr val="lt1"/>
                </a:solidFill>
              </a:rPr>
              <a:t>Ce projet vise à améliorer la sécurité des piétons dans une Smart City en utilisant des technologies de l'Internet des Objets (IoT) pour améliorer le trafic et prévenir les accidents de la route impliquant des piétons</a:t>
            </a:r>
            <a:r>
              <a:rPr lang="en-US" sz="2200">
                <a:solidFill>
                  <a:schemeClr val="lt1"/>
                </a:solidFill>
              </a:rPr>
              <a:t>.</a:t>
            </a:r>
            <a:endParaRPr sz="2200">
              <a:solidFill>
                <a:schemeClr val="lt1"/>
              </a:solidFill>
              <a:latin typeface="Arial"/>
              <a:ea typeface="Arial"/>
              <a:cs typeface="Arial"/>
              <a:sym typeface="Arial"/>
            </a:endParaRPr>
          </a:p>
        </p:txBody>
      </p:sp>
      <p:grpSp>
        <p:nvGrpSpPr>
          <p:cNvPr id="779" name="Google Shape;779;p72"/>
          <p:cNvGrpSpPr/>
          <p:nvPr/>
        </p:nvGrpSpPr>
        <p:grpSpPr>
          <a:xfrm>
            <a:off x="7079391" y="2565447"/>
            <a:ext cx="1253889" cy="546999"/>
            <a:chOff x="6678061" y="5486733"/>
            <a:chExt cx="2143740" cy="935189"/>
          </a:xfrm>
        </p:grpSpPr>
        <p:grpSp>
          <p:nvGrpSpPr>
            <p:cNvPr id="780" name="Google Shape;780;p72"/>
            <p:cNvGrpSpPr/>
            <p:nvPr/>
          </p:nvGrpSpPr>
          <p:grpSpPr>
            <a:xfrm>
              <a:off x="7170942" y="5495660"/>
              <a:ext cx="819376" cy="906283"/>
              <a:chOff x="2744572" y="1831800"/>
              <a:chExt cx="2888072" cy="3194399"/>
            </a:xfrm>
          </p:grpSpPr>
          <p:sp>
            <p:nvSpPr>
              <p:cNvPr id="781" name="Google Shape;781;p72"/>
              <p:cNvSpPr/>
              <p:nvPr/>
            </p:nvSpPr>
            <p:spPr>
              <a:xfrm rot="-5400000">
                <a:off x="3322213" y="2411390"/>
                <a:ext cx="2039112" cy="2035218"/>
              </a:xfrm>
              <a:custGeom>
                <a:rect b="b" l="l" r="r" t="t"/>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782" name="Google Shape;782;p72"/>
              <p:cNvSpPr/>
              <p:nvPr/>
            </p:nvSpPr>
            <p:spPr>
              <a:xfrm>
                <a:off x="3254291" y="1831800"/>
                <a:ext cx="1028042" cy="525058"/>
              </a:xfrm>
              <a:custGeom>
                <a:rect b="b" l="l" r="r" t="t"/>
                <a:pathLst>
                  <a:path extrusionOk="0" h="525058" w="1028042">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83" name="Google Shape;783;p72"/>
              <p:cNvSpPr/>
              <p:nvPr/>
            </p:nvSpPr>
            <p:spPr>
              <a:xfrm>
                <a:off x="4401205" y="1831800"/>
                <a:ext cx="1028042" cy="525058"/>
              </a:xfrm>
              <a:custGeom>
                <a:rect b="b" l="l" r="r" t="t"/>
                <a:pathLst>
                  <a:path extrusionOk="0" h="525058" w="1028042">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84" name="Google Shape;784;p72"/>
              <p:cNvSpPr/>
              <p:nvPr/>
            </p:nvSpPr>
            <p:spPr>
              <a:xfrm>
                <a:off x="4401206" y="2138124"/>
                <a:ext cx="811439" cy="431864"/>
              </a:xfrm>
              <a:custGeom>
                <a:rect b="b" l="l" r="r" t="t"/>
                <a:pathLst>
                  <a:path extrusionOk="0" h="431864" w="811439">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85" name="Google Shape;785;p72"/>
              <p:cNvSpPr/>
              <p:nvPr/>
            </p:nvSpPr>
            <p:spPr>
              <a:xfrm>
                <a:off x="2744572" y="2341521"/>
                <a:ext cx="525057" cy="1028042"/>
              </a:xfrm>
              <a:custGeom>
                <a:rect b="b" l="l" r="r" t="t"/>
                <a:pathLst>
                  <a:path extrusionOk="0" h="1028042" w="525057">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86" name="Google Shape;786;p72"/>
              <p:cNvSpPr/>
              <p:nvPr/>
            </p:nvSpPr>
            <p:spPr>
              <a:xfrm>
                <a:off x="5200780" y="2558125"/>
                <a:ext cx="431864" cy="811438"/>
              </a:xfrm>
              <a:custGeom>
                <a:rect b="b" l="l" r="r" t="t"/>
                <a:pathLst>
                  <a:path extrusionOk="0" h="811438" w="431864">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87" name="Google Shape;787;p72"/>
              <p:cNvSpPr/>
              <p:nvPr/>
            </p:nvSpPr>
            <p:spPr>
              <a:xfrm>
                <a:off x="2744572" y="3488435"/>
                <a:ext cx="525057" cy="1028042"/>
              </a:xfrm>
              <a:custGeom>
                <a:rect b="b" l="l" r="r" t="t"/>
                <a:pathLst>
                  <a:path extrusionOk="0" h="1028042" w="525057">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88" name="Google Shape;788;p72"/>
              <p:cNvSpPr/>
              <p:nvPr/>
            </p:nvSpPr>
            <p:spPr>
              <a:xfrm>
                <a:off x="5200780" y="3488435"/>
                <a:ext cx="431864" cy="811438"/>
              </a:xfrm>
              <a:custGeom>
                <a:rect b="b" l="l" r="r" t="t"/>
                <a:pathLst>
                  <a:path extrusionOk="0" h="811438" w="431864">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89" name="Google Shape;789;p72"/>
              <p:cNvSpPr/>
              <p:nvPr/>
            </p:nvSpPr>
            <p:spPr>
              <a:xfrm>
                <a:off x="4401205" y="4288010"/>
                <a:ext cx="811438" cy="431864"/>
              </a:xfrm>
              <a:custGeom>
                <a:rect b="b" l="l" r="r" t="t"/>
                <a:pathLst>
                  <a:path extrusionOk="0" h="431864" w="811438">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0" name="Google Shape;790;p72"/>
              <p:cNvSpPr/>
              <p:nvPr/>
            </p:nvSpPr>
            <p:spPr>
              <a:xfrm>
                <a:off x="3470895" y="4288010"/>
                <a:ext cx="811438" cy="431864"/>
              </a:xfrm>
              <a:custGeom>
                <a:rect b="b" l="l" r="r" t="t"/>
                <a:pathLst>
                  <a:path extrusionOk="0" h="431864" w="811438">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1" name="Google Shape;791;p72"/>
              <p:cNvSpPr/>
              <p:nvPr/>
            </p:nvSpPr>
            <p:spPr>
              <a:xfrm>
                <a:off x="4401205" y="4501142"/>
                <a:ext cx="1028042" cy="525057"/>
              </a:xfrm>
              <a:custGeom>
                <a:rect b="b" l="l" r="r" t="t"/>
                <a:pathLst>
                  <a:path extrusionOk="0" h="525057" w="1028042">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2" name="Google Shape;792;p72"/>
              <p:cNvSpPr/>
              <p:nvPr/>
            </p:nvSpPr>
            <p:spPr>
              <a:xfrm>
                <a:off x="3254293" y="4501142"/>
                <a:ext cx="1028041" cy="525057"/>
              </a:xfrm>
              <a:custGeom>
                <a:rect b="b" l="l" r="r" t="t"/>
                <a:pathLst>
                  <a:path extrusionOk="0" h="525057" w="1028041">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793" name="Google Shape;793;p72"/>
            <p:cNvSpPr/>
            <p:nvPr/>
          </p:nvSpPr>
          <p:spPr>
            <a:xfrm>
              <a:off x="6678061" y="5486733"/>
              <a:ext cx="2143740" cy="935189"/>
            </a:xfrm>
            <a:custGeom>
              <a:rect b="b" l="l" r="r" t="t"/>
              <a:pathLst>
                <a:path extrusionOk="0" h="935189" w="2143740">
                  <a:moveTo>
                    <a:pt x="1501098" y="0"/>
                  </a:moveTo>
                  <a:lnTo>
                    <a:pt x="2143740" y="0"/>
                  </a:lnTo>
                  <a:lnTo>
                    <a:pt x="2143740" y="202795"/>
                  </a:lnTo>
                  <a:lnTo>
                    <a:pt x="1942315" y="202795"/>
                  </a:lnTo>
                  <a:lnTo>
                    <a:pt x="1942315" y="935189"/>
                  </a:lnTo>
                  <a:lnTo>
                    <a:pt x="1699097" y="935189"/>
                  </a:lnTo>
                  <a:lnTo>
                    <a:pt x="1699097" y="202795"/>
                  </a:lnTo>
                  <a:lnTo>
                    <a:pt x="1501098" y="202795"/>
                  </a:lnTo>
                  <a:close/>
                  <a:moveTo>
                    <a:pt x="0" y="0"/>
                  </a:moveTo>
                  <a:lnTo>
                    <a:pt x="243218" y="0"/>
                  </a:lnTo>
                  <a:lnTo>
                    <a:pt x="243218" y="935189"/>
                  </a:lnTo>
                  <a:lnTo>
                    <a:pt x="0" y="935189"/>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73"/>
          <p:cNvSpPr txBox="1"/>
          <p:nvPr>
            <p:ph idx="1" type="body"/>
          </p:nvPr>
        </p:nvSpPr>
        <p:spPr>
          <a:xfrm>
            <a:off x="309454" y="96709"/>
            <a:ext cx="11573100" cy="724200"/>
          </a:xfrm>
          <a:prstGeom prst="rect">
            <a:avLst/>
          </a:prstGeom>
        </p:spPr>
        <p:txBody>
          <a:bodyPr anchorCtr="0" anchor="ctr" bIns="45700" lIns="91425" spcFirstLastPara="1" rIns="91425" wrap="square" tIns="45700">
            <a:noAutofit/>
          </a:bodyPr>
          <a:lstStyle/>
          <a:p>
            <a:pPr indent="0" lvl="0" marL="0" rtl="0" algn="ctr">
              <a:spcBef>
                <a:spcPts val="1000"/>
              </a:spcBef>
              <a:spcAft>
                <a:spcPts val="0"/>
              </a:spcAft>
              <a:buNone/>
            </a:pPr>
            <a:r>
              <a:rPr lang="en-US"/>
              <a:t>Problématique : Vidéo</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74"/>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Problématique</a:t>
            </a:r>
            <a:endParaRPr/>
          </a:p>
        </p:txBody>
      </p:sp>
      <p:grpSp>
        <p:nvGrpSpPr>
          <p:cNvPr id="805" name="Google Shape;805;p74"/>
          <p:cNvGrpSpPr/>
          <p:nvPr/>
        </p:nvGrpSpPr>
        <p:grpSpPr>
          <a:xfrm>
            <a:off x="1047236" y="1928575"/>
            <a:ext cx="7497701" cy="900141"/>
            <a:chOff x="933685" y="1815665"/>
            <a:chExt cx="6574047" cy="972180"/>
          </a:xfrm>
        </p:grpSpPr>
        <p:sp>
          <p:nvSpPr>
            <p:cNvPr id="806" name="Google Shape;806;p74"/>
            <p:cNvSpPr/>
            <p:nvPr/>
          </p:nvSpPr>
          <p:spPr>
            <a:xfrm>
              <a:off x="2291056" y="1815665"/>
              <a:ext cx="5216676" cy="972180"/>
            </a:xfrm>
            <a:custGeom>
              <a:rect b="b" l="l" r="r" t="t"/>
              <a:pathLst>
                <a:path extrusionOk="0" h="792000" w="6460280">
                  <a:moveTo>
                    <a:pt x="0" y="0"/>
                  </a:moveTo>
                  <a:lnTo>
                    <a:pt x="6460280" y="0"/>
                  </a:lnTo>
                  <a:lnTo>
                    <a:pt x="6460280" y="792000"/>
                  </a:lnTo>
                  <a:lnTo>
                    <a:pt x="0" y="792000"/>
                  </a:lnTo>
                  <a:lnTo>
                    <a:pt x="268584" y="396001"/>
                  </a:lnTo>
                  <a:lnTo>
                    <a:pt x="0" y="0"/>
                  </a:lnTo>
                  <a:close/>
                </a:path>
              </a:pathLst>
            </a:custGeom>
            <a:solidFill>
              <a:schemeClr val="lt1"/>
            </a:solidFill>
            <a:ln cap="flat" cmpd="sng" w="508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sp>
          <p:nvSpPr>
            <p:cNvPr id="807" name="Google Shape;807;p74"/>
            <p:cNvSpPr/>
            <p:nvPr/>
          </p:nvSpPr>
          <p:spPr>
            <a:xfrm>
              <a:off x="933685" y="1815665"/>
              <a:ext cx="1441200" cy="972000"/>
            </a:xfrm>
            <a:prstGeom prst="homePlate">
              <a:avLst>
                <a:gd fmla="val 22388" name="adj"/>
              </a:avLst>
            </a:prstGeom>
            <a:solidFill>
              <a:schemeClr val="accent1"/>
            </a:solidFill>
            <a:ln cap="flat" cmpd="sng" w="508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sp>
          <p:nvSpPr>
            <p:cNvPr id="808" name="Google Shape;808;p74"/>
            <p:cNvSpPr/>
            <p:nvPr/>
          </p:nvSpPr>
          <p:spPr>
            <a:xfrm>
              <a:off x="991160" y="1815665"/>
              <a:ext cx="18000" cy="972000"/>
            </a:xfrm>
            <a:prstGeom prst="rect">
              <a:avLst/>
            </a:prstGeom>
            <a:solidFill>
              <a:schemeClr val="lt1"/>
            </a:solid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sp>
          <p:nvSpPr>
            <p:cNvPr id="809" name="Google Shape;809;p74"/>
            <p:cNvSpPr/>
            <p:nvPr/>
          </p:nvSpPr>
          <p:spPr>
            <a:xfrm>
              <a:off x="1114936" y="1815665"/>
              <a:ext cx="18000" cy="972000"/>
            </a:xfrm>
            <a:prstGeom prst="rect">
              <a:avLst/>
            </a:prstGeom>
            <a:solidFill>
              <a:schemeClr val="lt1"/>
            </a:solid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grpSp>
      <p:grpSp>
        <p:nvGrpSpPr>
          <p:cNvPr id="810" name="Google Shape;810;p74"/>
          <p:cNvGrpSpPr/>
          <p:nvPr/>
        </p:nvGrpSpPr>
        <p:grpSpPr>
          <a:xfrm>
            <a:off x="1047236" y="3032417"/>
            <a:ext cx="7497701" cy="900141"/>
            <a:chOff x="933685" y="1815665"/>
            <a:chExt cx="6574047" cy="972180"/>
          </a:xfrm>
        </p:grpSpPr>
        <p:sp>
          <p:nvSpPr>
            <p:cNvPr id="811" name="Google Shape;811;p74"/>
            <p:cNvSpPr/>
            <p:nvPr/>
          </p:nvSpPr>
          <p:spPr>
            <a:xfrm>
              <a:off x="2291056" y="1815665"/>
              <a:ext cx="5216676" cy="972180"/>
            </a:xfrm>
            <a:custGeom>
              <a:rect b="b" l="l" r="r" t="t"/>
              <a:pathLst>
                <a:path extrusionOk="0" h="792000" w="6460280">
                  <a:moveTo>
                    <a:pt x="0" y="0"/>
                  </a:moveTo>
                  <a:lnTo>
                    <a:pt x="6460280" y="0"/>
                  </a:lnTo>
                  <a:lnTo>
                    <a:pt x="6460280" y="792000"/>
                  </a:lnTo>
                  <a:lnTo>
                    <a:pt x="0" y="792000"/>
                  </a:lnTo>
                  <a:lnTo>
                    <a:pt x="268584" y="396001"/>
                  </a:lnTo>
                  <a:lnTo>
                    <a:pt x="0" y="0"/>
                  </a:lnTo>
                  <a:close/>
                </a:path>
              </a:pathLst>
            </a:custGeom>
            <a:solidFill>
              <a:schemeClr val="lt1"/>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sp>
          <p:nvSpPr>
            <p:cNvPr id="812" name="Google Shape;812;p74"/>
            <p:cNvSpPr/>
            <p:nvPr/>
          </p:nvSpPr>
          <p:spPr>
            <a:xfrm>
              <a:off x="933685" y="1815665"/>
              <a:ext cx="1441200" cy="972000"/>
            </a:xfrm>
            <a:prstGeom prst="homePlate">
              <a:avLst>
                <a:gd fmla="val 22388" name="adj"/>
              </a:avLst>
            </a:prstGeom>
            <a:solidFill>
              <a:schemeClr val="accent4"/>
            </a:solid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sp>
          <p:nvSpPr>
            <p:cNvPr id="813" name="Google Shape;813;p74"/>
            <p:cNvSpPr/>
            <p:nvPr/>
          </p:nvSpPr>
          <p:spPr>
            <a:xfrm>
              <a:off x="991160" y="1815665"/>
              <a:ext cx="18000" cy="972000"/>
            </a:xfrm>
            <a:prstGeom prst="rect">
              <a:avLst/>
            </a:prstGeom>
            <a:solidFill>
              <a:schemeClr val="lt1"/>
            </a:solid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sp>
          <p:nvSpPr>
            <p:cNvPr id="814" name="Google Shape;814;p74"/>
            <p:cNvSpPr/>
            <p:nvPr/>
          </p:nvSpPr>
          <p:spPr>
            <a:xfrm>
              <a:off x="1114936" y="1815665"/>
              <a:ext cx="18000" cy="972000"/>
            </a:xfrm>
            <a:prstGeom prst="rect">
              <a:avLst/>
            </a:prstGeom>
            <a:solidFill>
              <a:schemeClr val="lt1"/>
            </a:solid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grpSp>
      <p:grpSp>
        <p:nvGrpSpPr>
          <p:cNvPr id="815" name="Google Shape;815;p74"/>
          <p:cNvGrpSpPr/>
          <p:nvPr/>
        </p:nvGrpSpPr>
        <p:grpSpPr>
          <a:xfrm>
            <a:off x="1047236" y="4136258"/>
            <a:ext cx="7497701" cy="900141"/>
            <a:chOff x="933685" y="1815665"/>
            <a:chExt cx="6574047" cy="972180"/>
          </a:xfrm>
        </p:grpSpPr>
        <p:sp>
          <p:nvSpPr>
            <p:cNvPr id="816" name="Google Shape;816;p74"/>
            <p:cNvSpPr/>
            <p:nvPr/>
          </p:nvSpPr>
          <p:spPr>
            <a:xfrm>
              <a:off x="2291056" y="1815665"/>
              <a:ext cx="5216676" cy="972180"/>
            </a:xfrm>
            <a:custGeom>
              <a:rect b="b" l="l" r="r" t="t"/>
              <a:pathLst>
                <a:path extrusionOk="0" h="792000" w="6460280">
                  <a:moveTo>
                    <a:pt x="0" y="0"/>
                  </a:moveTo>
                  <a:lnTo>
                    <a:pt x="6460280" y="0"/>
                  </a:lnTo>
                  <a:lnTo>
                    <a:pt x="6460280" y="792000"/>
                  </a:lnTo>
                  <a:lnTo>
                    <a:pt x="0" y="792000"/>
                  </a:lnTo>
                  <a:lnTo>
                    <a:pt x="268584" y="396001"/>
                  </a:lnTo>
                  <a:lnTo>
                    <a:pt x="0" y="0"/>
                  </a:lnTo>
                  <a:close/>
                </a:path>
              </a:pathLst>
            </a:custGeom>
            <a:solidFill>
              <a:schemeClr val="lt1"/>
            </a:solidFill>
            <a:ln cap="flat" cmpd="sng" w="508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sp>
          <p:nvSpPr>
            <p:cNvPr id="817" name="Google Shape;817;p74"/>
            <p:cNvSpPr/>
            <p:nvPr/>
          </p:nvSpPr>
          <p:spPr>
            <a:xfrm>
              <a:off x="933685" y="1815665"/>
              <a:ext cx="1441200" cy="972000"/>
            </a:xfrm>
            <a:prstGeom prst="homePlate">
              <a:avLst>
                <a:gd fmla="val 22388" name="adj"/>
              </a:avLst>
            </a:prstGeom>
            <a:solidFill>
              <a:schemeClr val="accent3"/>
            </a:solidFill>
            <a:ln cap="flat" cmpd="sng" w="508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sp>
          <p:nvSpPr>
            <p:cNvPr id="818" name="Google Shape;818;p74"/>
            <p:cNvSpPr/>
            <p:nvPr/>
          </p:nvSpPr>
          <p:spPr>
            <a:xfrm>
              <a:off x="991160" y="1815665"/>
              <a:ext cx="18000" cy="972000"/>
            </a:xfrm>
            <a:prstGeom prst="rect">
              <a:avLst/>
            </a:prstGeom>
            <a:solidFill>
              <a:schemeClr val="lt1"/>
            </a:solid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sp>
          <p:nvSpPr>
            <p:cNvPr id="819" name="Google Shape;819;p74"/>
            <p:cNvSpPr/>
            <p:nvPr/>
          </p:nvSpPr>
          <p:spPr>
            <a:xfrm>
              <a:off x="1114936" y="1815665"/>
              <a:ext cx="18000" cy="972000"/>
            </a:xfrm>
            <a:prstGeom prst="rect">
              <a:avLst/>
            </a:prstGeom>
            <a:solidFill>
              <a:schemeClr val="lt1"/>
            </a:solid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grpSp>
      <p:grpSp>
        <p:nvGrpSpPr>
          <p:cNvPr id="820" name="Google Shape;820;p74"/>
          <p:cNvGrpSpPr/>
          <p:nvPr/>
        </p:nvGrpSpPr>
        <p:grpSpPr>
          <a:xfrm>
            <a:off x="1047236" y="5240101"/>
            <a:ext cx="7497701" cy="900141"/>
            <a:chOff x="933685" y="1815665"/>
            <a:chExt cx="6574047" cy="972180"/>
          </a:xfrm>
        </p:grpSpPr>
        <p:sp>
          <p:nvSpPr>
            <p:cNvPr id="821" name="Google Shape;821;p74"/>
            <p:cNvSpPr/>
            <p:nvPr/>
          </p:nvSpPr>
          <p:spPr>
            <a:xfrm>
              <a:off x="2291056" y="1815665"/>
              <a:ext cx="5216676" cy="972180"/>
            </a:xfrm>
            <a:custGeom>
              <a:rect b="b" l="l" r="r" t="t"/>
              <a:pathLst>
                <a:path extrusionOk="0" h="792000" w="6460280">
                  <a:moveTo>
                    <a:pt x="0" y="0"/>
                  </a:moveTo>
                  <a:lnTo>
                    <a:pt x="6460280" y="0"/>
                  </a:lnTo>
                  <a:lnTo>
                    <a:pt x="6460280" y="792000"/>
                  </a:lnTo>
                  <a:lnTo>
                    <a:pt x="0" y="792000"/>
                  </a:lnTo>
                  <a:lnTo>
                    <a:pt x="268584" y="396001"/>
                  </a:lnTo>
                  <a:lnTo>
                    <a:pt x="0" y="0"/>
                  </a:lnTo>
                  <a:close/>
                </a:path>
              </a:pathLst>
            </a:custGeom>
            <a:solidFill>
              <a:schemeClr val="lt1"/>
            </a:solidFill>
            <a:ln cap="flat" cmpd="sng" w="508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sp>
          <p:nvSpPr>
            <p:cNvPr id="822" name="Google Shape;822;p74"/>
            <p:cNvSpPr/>
            <p:nvPr/>
          </p:nvSpPr>
          <p:spPr>
            <a:xfrm>
              <a:off x="933685" y="1815665"/>
              <a:ext cx="1441200" cy="972000"/>
            </a:xfrm>
            <a:prstGeom prst="homePlate">
              <a:avLst>
                <a:gd fmla="val 22388" name="adj"/>
              </a:avLst>
            </a:prstGeom>
            <a:solidFill>
              <a:schemeClr val="accent2"/>
            </a:solidFill>
            <a:ln cap="flat" cmpd="sng" w="508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sp>
          <p:nvSpPr>
            <p:cNvPr id="823" name="Google Shape;823;p74"/>
            <p:cNvSpPr/>
            <p:nvPr/>
          </p:nvSpPr>
          <p:spPr>
            <a:xfrm>
              <a:off x="991160" y="1815665"/>
              <a:ext cx="18000" cy="972000"/>
            </a:xfrm>
            <a:prstGeom prst="rect">
              <a:avLst/>
            </a:prstGeom>
            <a:solidFill>
              <a:schemeClr val="lt1"/>
            </a:solid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sp>
          <p:nvSpPr>
            <p:cNvPr id="824" name="Google Shape;824;p74"/>
            <p:cNvSpPr/>
            <p:nvPr/>
          </p:nvSpPr>
          <p:spPr>
            <a:xfrm>
              <a:off x="1114936" y="1815665"/>
              <a:ext cx="18000" cy="972000"/>
            </a:xfrm>
            <a:prstGeom prst="rect">
              <a:avLst/>
            </a:prstGeom>
            <a:solidFill>
              <a:schemeClr val="lt1"/>
            </a:solid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accent2"/>
                </a:solidFill>
              </a:endParaRPr>
            </a:p>
          </p:txBody>
        </p:sp>
      </p:grpSp>
      <p:pic>
        <p:nvPicPr>
          <p:cNvPr id="825" name="Google Shape;825;p74"/>
          <p:cNvPicPr preferRelativeResize="0"/>
          <p:nvPr/>
        </p:nvPicPr>
        <p:blipFill rotWithShape="1">
          <a:blip r:embed="rId3">
            <a:alphaModFix/>
          </a:blip>
          <a:srcRect b="0" l="0" r="0" t="0"/>
          <a:stretch/>
        </p:blipFill>
        <p:spPr>
          <a:xfrm>
            <a:off x="8873014" y="2952500"/>
            <a:ext cx="986700" cy="1022700"/>
          </a:xfrm>
          <a:prstGeom prst="rect">
            <a:avLst/>
          </a:prstGeom>
          <a:noFill/>
          <a:ln>
            <a:noFill/>
          </a:ln>
        </p:spPr>
      </p:pic>
      <p:pic>
        <p:nvPicPr>
          <p:cNvPr id="826" name="Google Shape;826;p74"/>
          <p:cNvPicPr preferRelativeResize="0"/>
          <p:nvPr/>
        </p:nvPicPr>
        <p:blipFill rotWithShape="1">
          <a:blip r:embed="rId4">
            <a:alphaModFix/>
          </a:blip>
          <a:srcRect b="0" l="0" r="0" t="0"/>
          <a:stretch/>
        </p:blipFill>
        <p:spPr>
          <a:xfrm>
            <a:off x="8873014" y="4057593"/>
            <a:ext cx="986700" cy="1022700"/>
          </a:xfrm>
          <a:prstGeom prst="rect">
            <a:avLst/>
          </a:prstGeom>
          <a:noFill/>
          <a:ln>
            <a:noFill/>
          </a:ln>
        </p:spPr>
      </p:pic>
      <p:pic>
        <p:nvPicPr>
          <p:cNvPr id="827" name="Google Shape;827;p74"/>
          <p:cNvPicPr preferRelativeResize="0"/>
          <p:nvPr/>
        </p:nvPicPr>
        <p:blipFill rotWithShape="1">
          <a:blip r:embed="rId5">
            <a:alphaModFix/>
          </a:blip>
          <a:srcRect b="0" l="0" r="0" t="0"/>
          <a:stretch/>
        </p:blipFill>
        <p:spPr>
          <a:xfrm>
            <a:off x="8873014" y="5162687"/>
            <a:ext cx="986700" cy="1022700"/>
          </a:xfrm>
          <a:prstGeom prst="rect">
            <a:avLst/>
          </a:prstGeom>
          <a:noFill/>
          <a:ln>
            <a:noFill/>
          </a:ln>
        </p:spPr>
      </p:pic>
      <p:pic>
        <p:nvPicPr>
          <p:cNvPr id="828" name="Google Shape;828;p74"/>
          <p:cNvPicPr preferRelativeResize="0"/>
          <p:nvPr/>
        </p:nvPicPr>
        <p:blipFill rotWithShape="1">
          <a:blip r:embed="rId6">
            <a:alphaModFix/>
          </a:blip>
          <a:srcRect b="0" l="0" r="0" t="0"/>
          <a:stretch/>
        </p:blipFill>
        <p:spPr>
          <a:xfrm>
            <a:off x="8873014" y="1847407"/>
            <a:ext cx="986700" cy="1022700"/>
          </a:xfrm>
          <a:prstGeom prst="rect">
            <a:avLst/>
          </a:prstGeom>
          <a:noFill/>
          <a:ln>
            <a:noFill/>
          </a:ln>
        </p:spPr>
      </p:pic>
      <p:sp>
        <p:nvSpPr>
          <p:cNvPr id="829" name="Google Shape;829;p74"/>
          <p:cNvSpPr txBox="1"/>
          <p:nvPr/>
        </p:nvSpPr>
        <p:spPr>
          <a:xfrm>
            <a:off x="10091222" y="2066370"/>
            <a:ext cx="1081800" cy="5850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rgbClr val="3F3F3F"/>
                </a:solidFill>
                <a:latin typeface="Arial"/>
                <a:ea typeface="Arial"/>
                <a:cs typeface="Arial"/>
                <a:sym typeface="Arial"/>
              </a:rPr>
              <a:t>40%</a:t>
            </a:r>
            <a:endParaRPr b="1" sz="3200">
              <a:solidFill>
                <a:srgbClr val="3F3F3F"/>
              </a:solidFill>
              <a:latin typeface="Arial"/>
              <a:ea typeface="Arial"/>
              <a:cs typeface="Arial"/>
              <a:sym typeface="Arial"/>
            </a:endParaRPr>
          </a:p>
        </p:txBody>
      </p:sp>
      <p:sp>
        <p:nvSpPr>
          <p:cNvPr id="830" name="Google Shape;830;p74"/>
          <p:cNvSpPr txBox="1"/>
          <p:nvPr/>
        </p:nvSpPr>
        <p:spPr>
          <a:xfrm>
            <a:off x="10091222" y="3171463"/>
            <a:ext cx="1081800" cy="5850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rgbClr val="3F3F3F"/>
                </a:solidFill>
                <a:latin typeface="Arial"/>
                <a:ea typeface="Arial"/>
                <a:cs typeface="Arial"/>
                <a:sym typeface="Arial"/>
              </a:rPr>
              <a:t>80%</a:t>
            </a:r>
            <a:endParaRPr b="1" sz="3200">
              <a:solidFill>
                <a:srgbClr val="3F3F3F"/>
              </a:solidFill>
              <a:latin typeface="Arial"/>
              <a:ea typeface="Arial"/>
              <a:cs typeface="Arial"/>
              <a:sym typeface="Arial"/>
            </a:endParaRPr>
          </a:p>
        </p:txBody>
      </p:sp>
      <p:sp>
        <p:nvSpPr>
          <p:cNvPr id="831" name="Google Shape;831;p74"/>
          <p:cNvSpPr txBox="1"/>
          <p:nvPr/>
        </p:nvSpPr>
        <p:spPr>
          <a:xfrm>
            <a:off x="10091222" y="5381650"/>
            <a:ext cx="1081800" cy="5850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rgbClr val="3F3F3F"/>
                </a:solidFill>
                <a:latin typeface="Arial"/>
                <a:ea typeface="Arial"/>
                <a:cs typeface="Arial"/>
                <a:sym typeface="Arial"/>
              </a:rPr>
              <a:t>60%</a:t>
            </a:r>
            <a:endParaRPr b="1" sz="3200">
              <a:solidFill>
                <a:srgbClr val="3F3F3F"/>
              </a:solidFill>
              <a:latin typeface="Arial"/>
              <a:ea typeface="Arial"/>
              <a:cs typeface="Arial"/>
              <a:sym typeface="Arial"/>
            </a:endParaRPr>
          </a:p>
        </p:txBody>
      </p:sp>
      <p:sp>
        <p:nvSpPr>
          <p:cNvPr id="832" name="Google Shape;832;p74"/>
          <p:cNvSpPr txBox="1"/>
          <p:nvPr/>
        </p:nvSpPr>
        <p:spPr>
          <a:xfrm>
            <a:off x="10091222" y="4276556"/>
            <a:ext cx="1081800" cy="5850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rgbClr val="3F3F3F"/>
                </a:solidFill>
                <a:latin typeface="Arial"/>
                <a:ea typeface="Arial"/>
                <a:cs typeface="Arial"/>
                <a:sym typeface="Arial"/>
              </a:rPr>
              <a:t>50%</a:t>
            </a:r>
            <a:endParaRPr b="1" sz="3200">
              <a:solidFill>
                <a:srgbClr val="3F3F3F"/>
              </a:solidFill>
              <a:latin typeface="Arial"/>
              <a:ea typeface="Arial"/>
              <a:cs typeface="Arial"/>
              <a:sym typeface="Arial"/>
            </a:endParaRPr>
          </a:p>
        </p:txBody>
      </p:sp>
      <p:sp>
        <p:nvSpPr>
          <p:cNvPr id="833" name="Google Shape;833;p74"/>
          <p:cNvSpPr txBox="1"/>
          <p:nvPr/>
        </p:nvSpPr>
        <p:spPr>
          <a:xfrm>
            <a:off x="1418026" y="2132400"/>
            <a:ext cx="853200" cy="492600"/>
          </a:xfrm>
          <a:prstGeom prst="rect">
            <a:avLst/>
          </a:prstGeom>
          <a:noFill/>
          <a:ln>
            <a:noFill/>
          </a:ln>
        </p:spPr>
        <p:txBody>
          <a:bodyPr anchorCtr="0" anchor="ctr" bIns="0" lIns="91425" spcFirstLastPara="1" rIns="91425" wrap="square" tIns="0">
            <a:sp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01</a:t>
            </a:r>
            <a:endParaRPr/>
          </a:p>
        </p:txBody>
      </p:sp>
      <p:sp>
        <p:nvSpPr>
          <p:cNvPr id="834" name="Google Shape;834;p74"/>
          <p:cNvSpPr txBox="1"/>
          <p:nvPr/>
        </p:nvSpPr>
        <p:spPr>
          <a:xfrm>
            <a:off x="1427500" y="3236242"/>
            <a:ext cx="853200" cy="492600"/>
          </a:xfrm>
          <a:prstGeom prst="rect">
            <a:avLst/>
          </a:prstGeom>
          <a:noFill/>
          <a:ln>
            <a:noFill/>
          </a:ln>
        </p:spPr>
        <p:txBody>
          <a:bodyPr anchorCtr="0" anchor="ctr" bIns="0" lIns="91425" spcFirstLastPara="1" rIns="91425" wrap="square" tIns="0">
            <a:sp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02</a:t>
            </a:r>
            <a:endParaRPr/>
          </a:p>
        </p:txBody>
      </p:sp>
      <p:sp>
        <p:nvSpPr>
          <p:cNvPr id="835" name="Google Shape;835;p74"/>
          <p:cNvSpPr txBox="1"/>
          <p:nvPr/>
        </p:nvSpPr>
        <p:spPr>
          <a:xfrm>
            <a:off x="1446829" y="4340083"/>
            <a:ext cx="853200" cy="492600"/>
          </a:xfrm>
          <a:prstGeom prst="rect">
            <a:avLst/>
          </a:prstGeom>
          <a:noFill/>
          <a:ln>
            <a:noFill/>
          </a:ln>
        </p:spPr>
        <p:txBody>
          <a:bodyPr anchorCtr="0" anchor="ctr" bIns="0" lIns="91425" spcFirstLastPara="1" rIns="91425" wrap="square" tIns="0">
            <a:sp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03</a:t>
            </a:r>
            <a:endParaRPr/>
          </a:p>
        </p:txBody>
      </p:sp>
      <p:sp>
        <p:nvSpPr>
          <p:cNvPr id="836" name="Google Shape;836;p74"/>
          <p:cNvSpPr txBox="1"/>
          <p:nvPr/>
        </p:nvSpPr>
        <p:spPr>
          <a:xfrm>
            <a:off x="1446829" y="5443925"/>
            <a:ext cx="853200" cy="492600"/>
          </a:xfrm>
          <a:prstGeom prst="rect">
            <a:avLst/>
          </a:prstGeom>
          <a:noFill/>
          <a:ln>
            <a:noFill/>
          </a:ln>
        </p:spPr>
        <p:txBody>
          <a:bodyPr anchorCtr="0" anchor="ctr" bIns="0" lIns="91425" spcFirstLastPara="1" rIns="91425" wrap="square" tIns="0">
            <a:sp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04</a:t>
            </a:r>
            <a:endParaRPr/>
          </a:p>
        </p:txBody>
      </p:sp>
      <p:sp>
        <p:nvSpPr>
          <p:cNvPr id="837" name="Google Shape;837;p74"/>
          <p:cNvSpPr txBox="1"/>
          <p:nvPr/>
        </p:nvSpPr>
        <p:spPr>
          <a:xfrm>
            <a:off x="2906200" y="5459225"/>
            <a:ext cx="5638800" cy="461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en-US" sz="2400">
                <a:solidFill>
                  <a:schemeClr val="accent2"/>
                </a:solidFill>
                <a:latin typeface="Calibri"/>
                <a:ea typeface="Calibri"/>
                <a:cs typeface="Calibri"/>
                <a:sym typeface="Calibri"/>
              </a:rPr>
              <a:t>Prévention des collisions inattendues</a:t>
            </a:r>
            <a:endParaRPr b="1" sz="2400">
              <a:solidFill>
                <a:schemeClr val="accent2"/>
              </a:solidFill>
            </a:endParaRPr>
          </a:p>
        </p:txBody>
      </p:sp>
      <p:sp>
        <p:nvSpPr>
          <p:cNvPr id="838" name="Google Shape;838;p74"/>
          <p:cNvSpPr txBox="1"/>
          <p:nvPr/>
        </p:nvSpPr>
        <p:spPr>
          <a:xfrm>
            <a:off x="2733500" y="4355400"/>
            <a:ext cx="5736300" cy="461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en-US" sz="2400">
                <a:solidFill>
                  <a:schemeClr val="accent2"/>
                </a:solidFill>
                <a:latin typeface="Calibri"/>
                <a:ea typeface="Calibri"/>
                <a:cs typeface="Calibri"/>
                <a:sym typeface="Calibri"/>
              </a:rPr>
              <a:t>Réduction des comportements imprudents</a:t>
            </a:r>
            <a:endParaRPr b="1" sz="2400">
              <a:solidFill>
                <a:schemeClr val="accent2"/>
              </a:solidFill>
            </a:endParaRPr>
          </a:p>
        </p:txBody>
      </p:sp>
      <p:sp>
        <p:nvSpPr>
          <p:cNvPr id="839" name="Google Shape;839;p74"/>
          <p:cNvSpPr txBox="1"/>
          <p:nvPr/>
        </p:nvSpPr>
        <p:spPr>
          <a:xfrm>
            <a:off x="2989538" y="3251550"/>
            <a:ext cx="5409000" cy="461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en-US" sz="2400">
                <a:solidFill>
                  <a:schemeClr val="accent2"/>
                </a:solidFill>
                <a:latin typeface="Calibri"/>
                <a:ea typeface="Calibri"/>
                <a:cs typeface="Calibri"/>
                <a:sym typeface="Calibri"/>
              </a:rPr>
              <a:t>Gestion dynamique du trafic</a:t>
            </a:r>
            <a:endParaRPr b="1" sz="2400">
              <a:solidFill>
                <a:schemeClr val="accent2"/>
              </a:solidFill>
            </a:endParaRPr>
          </a:p>
        </p:txBody>
      </p:sp>
      <p:sp>
        <p:nvSpPr>
          <p:cNvPr id="840" name="Google Shape;840;p74"/>
          <p:cNvSpPr txBox="1"/>
          <p:nvPr/>
        </p:nvSpPr>
        <p:spPr>
          <a:xfrm>
            <a:off x="3002725" y="2133800"/>
            <a:ext cx="5638800" cy="461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en-US" sz="2400">
                <a:solidFill>
                  <a:schemeClr val="accent2"/>
                </a:solidFill>
                <a:latin typeface="Calibri"/>
                <a:ea typeface="Calibri"/>
                <a:cs typeface="Calibri"/>
                <a:sym typeface="Calibri"/>
              </a:rPr>
              <a:t>Sécurité des piétons aux passages piétons</a:t>
            </a:r>
            <a:endParaRPr b="1" sz="2400">
              <a:solidFill>
                <a:schemeClr val="accent2"/>
              </a:solidFill>
            </a:endParaRPr>
          </a:p>
        </p:txBody>
      </p:sp>
      <p:sp>
        <p:nvSpPr>
          <p:cNvPr id="841" name="Google Shape;841;p74"/>
          <p:cNvSpPr/>
          <p:nvPr/>
        </p:nvSpPr>
        <p:spPr>
          <a:xfrm>
            <a:off x="9044730" y="2093358"/>
            <a:ext cx="545594" cy="531033"/>
          </a:xfrm>
          <a:custGeom>
            <a:rect b="b" l="l" r="r" t="t"/>
            <a:pathLst>
              <a:path extrusionOk="0" h="3218379" w="3306630">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842" name="Google Shape;842;p74"/>
          <p:cNvSpPr/>
          <p:nvPr/>
        </p:nvSpPr>
        <p:spPr>
          <a:xfrm>
            <a:off x="9107367" y="3178272"/>
            <a:ext cx="534428" cy="571162"/>
          </a:xfrm>
          <a:custGeom>
            <a:rect b="b" l="l" r="r" t="t"/>
            <a:pathLst>
              <a:path extrusionOk="0" h="3173121" w="2969045">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843" name="Google Shape;843;p74"/>
          <p:cNvSpPr/>
          <p:nvPr/>
        </p:nvSpPr>
        <p:spPr>
          <a:xfrm>
            <a:off x="8903263" y="4340100"/>
            <a:ext cx="747580" cy="394932"/>
          </a:xfrm>
          <a:custGeom>
            <a:rect b="b" l="l" r="r" t="t"/>
            <a:pathLst>
              <a:path extrusionOk="0" h="1548752" w="3215400">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844" name="Google Shape;844;p74"/>
          <p:cNvSpPr/>
          <p:nvPr/>
        </p:nvSpPr>
        <p:spPr>
          <a:xfrm>
            <a:off x="9151186" y="5388481"/>
            <a:ext cx="332677" cy="529315"/>
          </a:xfrm>
          <a:custGeom>
            <a:rect b="b" l="l" r="r" t="t"/>
            <a:pathLst>
              <a:path extrusionOk="0" h="3207971" w="2016224">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pic>
        <p:nvPicPr>
          <p:cNvPr id="849" name="Google Shape;849;p75"/>
          <p:cNvPicPr preferRelativeResize="0"/>
          <p:nvPr/>
        </p:nvPicPr>
        <p:blipFill rotWithShape="1">
          <a:blip r:embed="rId3">
            <a:alphaModFix/>
          </a:blip>
          <a:srcRect b="3827" l="0" r="0" t="0"/>
          <a:stretch/>
        </p:blipFill>
        <p:spPr>
          <a:xfrm>
            <a:off x="0" y="0"/>
            <a:ext cx="12280750" cy="6857999"/>
          </a:xfrm>
          <a:prstGeom prst="rect">
            <a:avLst/>
          </a:prstGeom>
          <a:noFill/>
          <a:ln>
            <a:noFill/>
          </a:ln>
        </p:spPr>
      </p:pic>
      <p:sp>
        <p:nvSpPr>
          <p:cNvPr id="850" name="Google Shape;850;p75"/>
          <p:cNvSpPr txBox="1"/>
          <p:nvPr>
            <p:ph idx="1" type="body"/>
          </p:nvPr>
        </p:nvSpPr>
        <p:spPr>
          <a:xfrm>
            <a:off x="323529" y="332482"/>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1500"/>
              </a:spcBef>
              <a:spcAft>
                <a:spcPts val="1500"/>
              </a:spcAft>
              <a:buClr>
                <a:schemeClr val="dk1"/>
              </a:buClr>
              <a:buSzPts val="1100"/>
              <a:buFont typeface="Arial"/>
              <a:buNone/>
            </a:pPr>
            <a:r>
              <a:rPr b="1" lang="en-US" sz="5000">
                <a:solidFill>
                  <a:schemeClr val="lt1"/>
                </a:solidFill>
                <a:latin typeface="Calibri"/>
                <a:ea typeface="Calibri"/>
                <a:cs typeface="Calibri"/>
                <a:sym typeface="Calibri"/>
              </a:rPr>
              <a:t>Porteurs et acteurs du projet</a:t>
            </a:r>
            <a:endParaRPr b="1" sz="5000">
              <a:solidFill>
                <a:schemeClr val="lt1"/>
              </a:solidFill>
            </a:endParaRPr>
          </a:p>
        </p:txBody>
      </p:sp>
      <p:sp>
        <p:nvSpPr>
          <p:cNvPr id="851" name="Google Shape;851;p75"/>
          <p:cNvSpPr/>
          <p:nvPr/>
        </p:nvSpPr>
        <p:spPr>
          <a:xfrm>
            <a:off x="0" y="5745389"/>
            <a:ext cx="6084778" cy="1123065"/>
          </a:xfrm>
          <a:custGeom>
            <a:rect b="b" l="l" r="r" t="t"/>
            <a:pathLst>
              <a:path extrusionOk="0" h="1682495" w="8882887">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grpSp>
        <p:nvGrpSpPr>
          <p:cNvPr id="852" name="Google Shape;852;p75"/>
          <p:cNvGrpSpPr/>
          <p:nvPr/>
        </p:nvGrpSpPr>
        <p:grpSpPr>
          <a:xfrm flipH="1">
            <a:off x="9576127" y="3245040"/>
            <a:ext cx="1635155" cy="2026322"/>
            <a:chOff x="3889795" y="2616331"/>
            <a:chExt cx="3499903" cy="4143808"/>
          </a:xfrm>
        </p:grpSpPr>
        <p:sp>
          <p:nvSpPr>
            <p:cNvPr id="853" name="Google Shape;853;p75"/>
            <p:cNvSpPr/>
            <p:nvPr/>
          </p:nvSpPr>
          <p:spPr>
            <a:xfrm>
              <a:off x="4705765" y="3775935"/>
              <a:ext cx="2683933" cy="2984204"/>
            </a:xfrm>
            <a:custGeom>
              <a:rect b="b" l="l" r="r" t="t"/>
              <a:pathLst>
                <a:path extrusionOk="0" h="2984204" w="2683933">
                  <a:moveTo>
                    <a:pt x="2065790" y="2983668"/>
                  </a:moveTo>
                  <a:cubicBezTo>
                    <a:pt x="2057220" y="2983668"/>
                    <a:pt x="2048650" y="2984204"/>
                    <a:pt x="2040080" y="2984204"/>
                  </a:cubicBezTo>
                  <a:cubicBezTo>
                    <a:pt x="1491059" y="2984204"/>
                    <a:pt x="942039" y="2984204"/>
                    <a:pt x="393554" y="2984204"/>
                  </a:cubicBezTo>
                  <a:cubicBezTo>
                    <a:pt x="385519" y="2984204"/>
                    <a:pt x="377485" y="2983668"/>
                    <a:pt x="369986" y="2983668"/>
                  </a:cubicBezTo>
                  <a:cubicBezTo>
                    <a:pt x="376949" y="2940283"/>
                    <a:pt x="387662" y="2897432"/>
                    <a:pt x="397839" y="2854582"/>
                  </a:cubicBezTo>
                  <a:cubicBezTo>
                    <a:pt x="431048" y="2708891"/>
                    <a:pt x="470149" y="2564806"/>
                    <a:pt x="512464" y="2421793"/>
                  </a:cubicBezTo>
                  <a:cubicBezTo>
                    <a:pt x="512464" y="2421257"/>
                    <a:pt x="512464" y="2420722"/>
                    <a:pt x="512999" y="2419650"/>
                  </a:cubicBezTo>
                  <a:cubicBezTo>
                    <a:pt x="538174" y="2374658"/>
                    <a:pt x="523176" y="2340377"/>
                    <a:pt x="488360" y="2305561"/>
                  </a:cubicBezTo>
                  <a:cubicBezTo>
                    <a:pt x="451402" y="2269139"/>
                    <a:pt x="420871" y="2226288"/>
                    <a:pt x="386591" y="2187723"/>
                  </a:cubicBezTo>
                  <a:cubicBezTo>
                    <a:pt x="377485" y="2177546"/>
                    <a:pt x="379092" y="2172725"/>
                    <a:pt x="387662" y="2163620"/>
                  </a:cubicBezTo>
                  <a:cubicBezTo>
                    <a:pt x="456758" y="2090238"/>
                    <a:pt x="518356" y="2012036"/>
                    <a:pt x="562813" y="1921515"/>
                  </a:cubicBezTo>
                  <a:cubicBezTo>
                    <a:pt x="574597" y="1897411"/>
                    <a:pt x="585845" y="1873308"/>
                    <a:pt x="592808" y="1843848"/>
                  </a:cubicBezTo>
                  <a:cubicBezTo>
                    <a:pt x="549422" y="1861524"/>
                    <a:pt x="508179" y="1874379"/>
                    <a:pt x="465328" y="1881343"/>
                  </a:cubicBezTo>
                  <a:cubicBezTo>
                    <a:pt x="407480" y="1890448"/>
                    <a:pt x="349097" y="1893662"/>
                    <a:pt x="290177" y="1893126"/>
                  </a:cubicBezTo>
                  <a:cubicBezTo>
                    <a:pt x="215725" y="1892591"/>
                    <a:pt x="141272" y="1887770"/>
                    <a:pt x="66820" y="1879736"/>
                  </a:cubicBezTo>
                  <a:cubicBezTo>
                    <a:pt x="48608" y="1877593"/>
                    <a:pt x="29861" y="1875986"/>
                    <a:pt x="12186" y="1873308"/>
                  </a:cubicBezTo>
                  <a:cubicBezTo>
                    <a:pt x="-6026" y="1870630"/>
                    <a:pt x="-134" y="1856168"/>
                    <a:pt x="6294" y="1844920"/>
                  </a:cubicBezTo>
                  <a:cubicBezTo>
                    <a:pt x="8972" y="1843313"/>
                    <a:pt x="11650" y="1843313"/>
                    <a:pt x="13792" y="1844384"/>
                  </a:cubicBezTo>
                  <a:cubicBezTo>
                    <a:pt x="49144" y="1862060"/>
                    <a:pt x="87174" y="1865809"/>
                    <a:pt x="125203" y="1866880"/>
                  </a:cubicBezTo>
                  <a:cubicBezTo>
                    <a:pt x="153056" y="1867416"/>
                    <a:pt x="181445" y="1866345"/>
                    <a:pt x="195371" y="1834743"/>
                  </a:cubicBezTo>
                  <a:cubicBezTo>
                    <a:pt x="202870" y="1797249"/>
                    <a:pt x="202334" y="1796713"/>
                    <a:pt x="241971" y="1792428"/>
                  </a:cubicBezTo>
                  <a:cubicBezTo>
                    <a:pt x="329278" y="1783322"/>
                    <a:pt x="416586" y="1777431"/>
                    <a:pt x="503894" y="1768860"/>
                  </a:cubicBezTo>
                  <a:cubicBezTo>
                    <a:pt x="594415" y="1760290"/>
                    <a:pt x="684937" y="1751720"/>
                    <a:pt x="775458" y="1743150"/>
                  </a:cubicBezTo>
                  <a:cubicBezTo>
                    <a:pt x="801168" y="1740472"/>
                    <a:pt x="826878" y="1742615"/>
                    <a:pt x="852589" y="1738865"/>
                  </a:cubicBezTo>
                  <a:cubicBezTo>
                    <a:pt x="860623" y="1737794"/>
                    <a:pt x="906152" y="1739401"/>
                    <a:pt x="909365" y="1749042"/>
                  </a:cubicBezTo>
                  <a:cubicBezTo>
                    <a:pt x="910436" y="1756541"/>
                    <a:pt x="907223" y="1763504"/>
                    <a:pt x="903473" y="1769396"/>
                  </a:cubicBezTo>
                  <a:cubicBezTo>
                    <a:pt x="875085" y="1817603"/>
                    <a:pt x="718145" y="2156121"/>
                    <a:pt x="792062" y="2165762"/>
                  </a:cubicBezTo>
                  <a:cubicBezTo>
                    <a:pt x="867051" y="2175403"/>
                    <a:pt x="1076482" y="2213433"/>
                    <a:pt x="1152006" y="2213969"/>
                  </a:cubicBezTo>
                  <a:cubicBezTo>
                    <a:pt x="1183072" y="2213969"/>
                    <a:pt x="1184143" y="2213969"/>
                    <a:pt x="1186821" y="2182367"/>
                  </a:cubicBezTo>
                  <a:cubicBezTo>
                    <a:pt x="1191107" y="2133089"/>
                    <a:pt x="1196463" y="2083810"/>
                    <a:pt x="1201284" y="2035068"/>
                  </a:cubicBezTo>
                  <a:cubicBezTo>
                    <a:pt x="1208247" y="1967043"/>
                    <a:pt x="1213603" y="1898483"/>
                    <a:pt x="1221637" y="1830458"/>
                  </a:cubicBezTo>
                  <a:cubicBezTo>
                    <a:pt x="1225387" y="1799927"/>
                    <a:pt x="1226458" y="1768860"/>
                    <a:pt x="1230743" y="1737794"/>
                  </a:cubicBezTo>
                  <a:cubicBezTo>
                    <a:pt x="1232350" y="1724939"/>
                    <a:pt x="1227529" y="1718511"/>
                    <a:pt x="1213603" y="1717975"/>
                  </a:cubicBezTo>
                  <a:cubicBezTo>
                    <a:pt x="1160576" y="1716904"/>
                    <a:pt x="1108084" y="1721725"/>
                    <a:pt x="1055592" y="1724403"/>
                  </a:cubicBezTo>
                  <a:cubicBezTo>
                    <a:pt x="1042201" y="1724939"/>
                    <a:pt x="1029346" y="1728153"/>
                    <a:pt x="1016491" y="1722796"/>
                  </a:cubicBezTo>
                  <a:cubicBezTo>
                    <a:pt x="1004707" y="1704585"/>
                    <a:pt x="1009528" y="1684766"/>
                    <a:pt x="1011135" y="1665484"/>
                  </a:cubicBezTo>
                  <a:cubicBezTo>
                    <a:pt x="1012742" y="1647808"/>
                    <a:pt x="1006314" y="1638702"/>
                    <a:pt x="991852" y="1631203"/>
                  </a:cubicBezTo>
                  <a:cubicBezTo>
                    <a:pt x="955965" y="1612992"/>
                    <a:pt x="920614" y="1595316"/>
                    <a:pt x="884726" y="1577641"/>
                  </a:cubicBezTo>
                  <a:cubicBezTo>
                    <a:pt x="870264" y="1570677"/>
                    <a:pt x="861694" y="1561036"/>
                    <a:pt x="863301" y="1544431"/>
                  </a:cubicBezTo>
                  <a:cubicBezTo>
                    <a:pt x="872407" y="1476942"/>
                    <a:pt x="884191" y="1410524"/>
                    <a:pt x="895975" y="1343570"/>
                  </a:cubicBezTo>
                  <a:cubicBezTo>
                    <a:pt x="904009" y="1298577"/>
                    <a:pt x="905616" y="1299113"/>
                    <a:pt x="860623" y="1304469"/>
                  </a:cubicBezTo>
                  <a:cubicBezTo>
                    <a:pt x="845090" y="1306612"/>
                    <a:pt x="829021" y="1308219"/>
                    <a:pt x="813488" y="1309826"/>
                  </a:cubicBezTo>
                  <a:cubicBezTo>
                    <a:pt x="805453" y="1310361"/>
                    <a:pt x="797954" y="1312504"/>
                    <a:pt x="791527" y="1317860"/>
                  </a:cubicBezTo>
                  <a:cubicBezTo>
                    <a:pt x="785635" y="1324288"/>
                    <a:pt x="778672" y="1329108"/>
                    <a:pt x="769566" y="1329108"/>
                  </a:cubicBezTo>
                  <a:cubicBezTo>
                    <a:pt x="728322" y="1329644"/>
                    <a:pt x="687615" y="1331787"/>
                    <a:pt x="646371" y="1328037"/>
                  </a:cubicBezTo>
                  <a:cubicBezTo>
                    <a:pt x="639408" y="1324823"/>
                    <a:pt x="632980" y="1321074"/>
                    <a:pt x="634587" y="1311968"/>
                  </a:cubicBezTo>
                  <a:cubicBezTo>
                    <a:pt x="642622" y="1260548"/>
                    <a:pt x="652263" y="1209663"/>
                    <a:pt x="659762" y="1158242"/>
                  </a:cubicBezTo>
                  <a:cubicBezTo>
                    <a:pt x="670474" y="1087004"/>
                    <a:pt x="696720" y="1021657"/>
                    <a:pt x="721895" y="955239"/>
                  </a:cubicBezTo>
                  <a:cubicBezTo>
                    <a:pt x="747605" y="887749"/>
                    <a:pt x="773851" y="820260"/>
                    <a:pt x="797954" y="752235"/>
                  </a:cubicBezTo>
                  <a:cubicBezTo>
                    <a:pt x="809738" y="719026"/>
                    <a:pt x="816701" y="683675"/>
                    <a:pt x="825271" y="649394"/>
                  </a:cubicBezTo>
                  <a:cubicBezTo>
                    <a:pt x="841876" y="583512"/>
                    <a:pt x="859552" y="517094"/>
                    <a:pt x="875085" y="450676"/>
                  </a:cubicBezTo>
                  <a:cubicBezTo>
                    <a:pt x="887404" y="399255"/>
                    <a:pt x="905616" y="350513"/>
                    <a:pt x="929184" y="303377"/>
                  </a:cubicBezTo>
                  <a:cubicBezTo>
                    <a:pt x="968820" y="222497"/>
                    <a:pt x="1035238" y="178576"/>
                    <a:pt x="1118797" y="155544"/>
                  </a:cubicBezTo>
                  <a:cubicBezTo>
                    <a:pt x="1158433" y="144831"/>
                    <a:pt x="1199141" y="136261"/>
                    <a:pt x="1240920" y="138403"/>
                  </a:cubicBezTo>
                  <a:cubicBezTo>
                    <a:pt x="1243063" y="145367"/>
                    <a:pt x="1238778" y="150187"/>
                    <a:pt x="1234492" y="153937"/>
                  </a:cubicBezTo>
                  <a:cubicBezTo>
                    <a:pt x="1186286" y="196251"/>
                    <a:pt x="1175038" y="249814"/>
                    <a:pt x="1186286" y="310341"/>
                  </a:cubicBezTo>
                  <a:cubicBezTo>
                    <a:pt x="1190035" y="329623"/>
                    <a:pt x="1193249" y="349441"/>
                    <a:pt x="1196463" y="368724"/>
                  </a:cubicBezTo>
                  <a:cubicBezTo>
                    <a:pt x="1198605" y="380508"/>
                    <a:pt x="1203426" y="381044"/>
                    <a:pt x="1211996" y="374616"/>
                  </a:cubicBezTo>
                  <a:cubicBezTo>
                    <a:pt x="1223244" y="365510"/>
                    <a:pt x="1235028" y="356940"/>
                    <a:pt x="1246812" y="348370"/>
                  </a:cubicBezTo>
                  <a:cubicBezTo>
                    <a:pt x="1251633" y="345157"/>
                    <a:pt x="1256989" y="340336"/>
                    <a:pt x="1262881" y="345157"/>
                  </a:cubicBezTo>
                  <a:cubicBezTo>
                    <a:pt x="1267702" y="348906"/>
                    <a:pt x="1265559" y="355333"/>
                    <a:pt x="1263952" y="359619"/>
                  </a:cubicBezTo>
                  <a:cubicBezTo>
                    <a:pt x="1252168" y="387471"/>
                    <a:pt x="1260203" y="412646"/>
                    <a:pt x="1275200" y="436749"/>
                  </a:cubicBezTo>
                  <a:cubicBezTo>
                    <a:pt x="1280557" y="445319"/>
                    <a:pt x="1283770" y="454425"/>
                    <a:pt x="1289127" y="462995"/>
                  </a:cubicBezTo>
                  <a:cubicBezTo>
                    <a:pt x="1312694" y="499418"/>
                    <a:pt x="1314837" y="535305"/>
                    <a:pt x="1296090" y="575477"/>
                  </a:cubicBezTo>
                  <a:cubicBezTo>
                    <a:pt x="1274665" y="621006"/>
                    <a:pt x="1275736" y="670819"/>
                    <a:pt x="1281628" y="719562"/>
                  </a:cubicBezTo>
                  <a:cubicBezTo>
                    <a:pt x="1285913" y="752771"/>
                    <a:pt x="1281092" y="785444"/>
                    <a:pt x="1278414" y="818118"/>
                  </a:cubicBezTo>
                  <a:cubicBezTo>
                    <a:pt x="1274129" y="873823"/>
                    <a:pt x="1269844" y="930064"/>
                    <a:pt x="1263952" y="985770"/>
                  </a:cubicBezTo>
                  <a:cubicBezTo>
                    <a:pt x="1256989" y="1053795"/>
                    <a:pt x="1254846" y="1122355"/>
                    <a:pt x="1246276" y="1190380"/>
                  </a:cubicBezTo>
                  <a:cubicBezTo>
                    <a:pt x="1243598" y="1213412"/>
                    <a:pt x="1244670" y="1236444"/>
                    <a:pt x="1240920" y="1259477"/>
                  </a:cubicBezTo>
                  <a:cubicBezTo>
                    <a:pt x="1239849" y="1265368"/>
                    <a:pt x="1240920" y="1271796"/>
                    <a:pt x="1236635" y="1277688"/>
                  </a:cubicBezTo>
                  <a:cubicBezTo>
                    <a:pt x="1272522" y="1182881"/>
                    <a:pt x="1308945" y="1089146"/>
                    <a:pt x="1347510" y="995947"/>
                  </a:cubicBezTo>
                  <a:cubicBezTo>
                    <a:pt x="1361437" y="961666"/>
                    <a:pt x="1382862" y="931135"/>
                    <a:pt x="1401073" y="898998"/>
                  </a:cubicBezTo>
                  <a:cubicBezTo>
                    <a:pt x="1449280" y="816511"/>
                    <a:pt x="1496951" y="732952"/>
                    <a:pt x="1548907" y="653144"/>
                  </a:cubicBezTo>
                  <a:cubicBezTo>
                    <a:pt x="1566583" y="625826"/>
                    <a:pt x="1586401" y="600652"/>
                    <a:pt x="1608362" y="576549"/>
                  </a:cubicBezTo>
                  <a:cubicBezTo>
                    <a:pt x="1662996" y="516558"/>
                    <a:pt x="1722987" y="461924"/>
                    <a:pt x="1780835" y="404611"/>
                  </a:cubicBezTo>
                  <a:cubicBezTo>
                    <a:pt x="1803331" y="382115"/>
                    <a:pt x="1827970" y="362297"/>
                    <a:pt x="1850467" y="339800"/>
                  </a:cubicBezTo>
                  <a:cubicBezTo>
                    <a:pt x="1864393" y="325874"/>
                    <a:pt x="1874034" y="327481"/>
                    <a:pt x="1886354" y="343550"/>
                  </a:cubicBezTo>
                  <a:cubicBezTo>
                    <a:pt x="1911528" y="377294"/>
                    <a:pt x="1925455" y="415324"/>
                    <a:pt x="1929740" y="456567"/>
                  </a:cubicBezTo>
                  <a:cubicBezTo>
                    <a:pt x="1930811" y="468887"/>
                    <a:pt x="1934560" y="481206"/>
                    <a:pt x="1932954" y="493526"/>
                  </a:cubicBezTo>
                  <a:cubicBezTo>
                    <a:pt x="1990266" y="347835"/>
                    <a:pt x="2047578" y="201608"/>
                    <a:pt x="2105427" y="55916"/>
                  </a:cubicBezTo>
                  <a:cubicBezTo>
                    <a:pt x="2112390" y="37705"/>
                    <a:pt x="2115068" y="17351"/>
                    <a:pt x="2127923" y="1282"/>
                  </a:cubicBezTo>
                  <a:cubicBezTo>
                    <a:pt x="2129530" y="-325"/>
                    <a:pt x="2131672" y="-325"/>
                    <a:pt x="2133815" y="747"/>
                  </a:cubicBezTo>
                  <a:cubicBezTo>
                    <a:pt x="2165953" y="54845"/>
                    <a:pt x="2194341" y="111086"/>
                    <a:pt x="2221122" y="168399"/>
                  </a:cubicBezTo>
                  <a:cubicBezTo>
                    <a:pt x="2236120" y="200001"/>
                    <a:pt x="2256474" y="212320"/>
                    <a:pt x="2289683" y="218748"/>
                  </a:cubicBezTo>
                  <a:cubicBezTo>
                    <a:pt x="2383418" y="236959"/>
                    <a:pt x="2476618" y="258384"/>
                    <a:pt x="2562319" y="302842"/>
                  </a:cubicBezTo>
                  <a:cubicBezTo>
                    <a:pt x="2642127" y="344085"/>
                    <a:pt x="2679086" y="411039"/>
                    <a:pt x="2683371" y="498882"/>
                  </a:cubicBezTo>
                  <a:cubicBezTo>
                    <a:pt x="2687120" y="582976"/>
                    <a:pt x="2671587" y="664392"/>
                    <a:pt x="2653376" y="745272"/>
                  </a:cubicBezTo>
                  <a:cubicBezTo>
                    <a:pt x="2638914" y="809012"/>
                    <a:pt x="2626058" y="872752"/>
                    <a:pt x="2609454" y="935956"/>
                  </a:cubicBezTo>
                  <a:cubicBezTo>
                    <a:pt x="2581601" y="1043618"/>
                    <a:pt x="2548392" y="1149137"/>
                    <a:pt x="2504471" y="1251978"/>
                  </a:cubicBezTo>
                  <a:cubicBezTo>
                    <a:pt x="2450908" y="1376779"/>
                    <a:pt x="2375920" y="1488726"/>
                    <a:pt x="2298253" y="1599066"/>
                  </a:cubicBezTo>
                  <a:cubicBezTo>
                    <a:pt x="2234513" y="1689587"/>
                    <a:pt x="2167559" y="1777431"/>
                    <a:pt x="2098463" y="1863667"/>
                  </a:cubicBezTo>
                  <a:cubicBezTo>
                    <a:pt x="2091500" y="1872237"/>
                    <a:pt x="2088286" y="1881343"/>
                    <a:pt x="2088822" y="1892591"/>
                  </a:cubicBezTo>
                  <a:cubicBezTo>
                    <a:pt x="2096321" y="2001859"/>
                    <a:pt x="2103819" y="2111128"/>
                    <a:pt x="2110783" y="2220396"/>
                  </a:cubicBezTo>
                  <a:cubicBezTo>
                    <a:pt x="2117210" y="2318417"/>
                    <a:pt x="2122566" y="2416437"/>
                    <a:pt x="2128459" y="2514457"/>
                  </a:cubicBezTo>
                  <a:cubicBezTo>
                    <a:pt x="2131672" y="2562664"/>
                    <a:pt x="2134886" y="2610335"/>
                    <a:pt x="2138635" y="2658542"/>
                  </a:cubicBezTo>
                  <a:cubicBezTo>
                    <a:pt x="2140778" y="2684787"/>
                    <a:pt x="2139707" y="2686930"/>
                    <a:pt x="2112390" y="2683180"/>
                  </a:cubicBezTo>
                  <a:cubicBezTo>
                    <a:pt x="2103819" y="2682109"/>
                    <a:pt x="2095785" y="2679431"/>
                    <a:pt x="2087215" y="2678360"/>
                  </a:cubicBezTo>
                  <a:cubicBezTo>
                    <a:pt x="2064183" y="2674610"/>
                    <a:pt x="2063112" y="2675146"/>
                    <a:pt x="2063647" y="2697642"/>
                  </a:cubicBezTo>
                  <a:cubicBezTo>
                    <a:pt x="2068468" y="2792449"/>
                    <a:pt x="2067932" y="2887791"/>
                    <a:pt x="2065790" y="29836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4" name="Google Shape;854;p75"/>
            <p:cNvSpPr/>
            <p:nvPr/>
          </p:nvSpPr>
          <p:spPr>
            <a:xfrm>
              <a:off x="3889795" y="3841747"/>
              <a:ext cx="1834425" cy="1750719"/>
            </a:xfrm>
            <a:custGeom>
              <a:rect b="b" l="l" r="r" t="t"/>
              <a:pathLst>
                <a:path extrusionOk="0" h="1750719" w="1834425">
                  <a:moveTo>
                    <a:pt x="609" y="19564"/>
                  </a:moveTo>
                  <a:cubicBezTo>
                    <a:pt x="-1534" y="8316"/>
                    <a:pt x="1680" y="3495"/>
                    <a:pt x="15071" y="282"/>
                  </a:cubicBezTo>
                  <a:cubicBezTo>
                    <a:pt x="54172" y="-9360"/>
                    <a:pt x="666396" y="231674"/>
                    <a:pt x="699605" y="238637"/>
                  </a:cubicBezTo>
                  <a:cubicBezTo>
                    <a:pt x="708175" y="240244"/>
                    <a:pt x="709247" y="245600"/>
                    <a:pt x="710318" y="252563"/>
                  </a:cubicBezTo>
                  <a:cubicBezTo>
                    <a:pt x="713532" y="269168"/>
                    <a:pt x="871007" y="1198485"/>
                    <a:pt x="881184" y="1203306"/>
                  </a:cubicBezTo>
                  <a:cubicBezTo>
                    <a:pt x="890825" y="1208127"/>
                    <a:pt x="1298439" y="1184023"/>
                    <a:pt x="1344504" y="1181345"/>
                  </a:cubicBezTo>
                  <a:cubicBezTo>
                    <a:pt x="1362179" y="1180274"/>
                    <a:pt x="1375570" y="1185095"/>
                    <a:pt x="1388425" y="1197950"/>
                  </a:cubicBezTo>
                  <a:cubicBezTo>
                    <a:pt x="1406637" y="1216697"/>
                    <a:pt x="1781577" y="1546645"/>
                    <a:pt x="1821214" y="1565927"/>
                  </a:cubicBezTo>
                  <a:cubicBezTo>
                    <a:pt x="1831927" y="1571284"/>
                    <a:pt x="1835676" y="1578247"/>
                    <a:pt x="1834069" y="1590566"/>
                  </a:cubicBezTo>
                  <a:cubicBezTo>
                    <a:pt x="1831391" y="1611456"/>
                    <a:pt x="1832462" y="1632345"/>
                    <a:pt x="1831927" y="1653771"/>
                  </a:cubicBezTo>
                  <a:cubicBezTo>
                    <a:pt x="1835140" y="1670911"/>
                    <a:pt x="933676" y="1750720"/>
                    <a:pt x="913857" y="1750720"/>
                  </a:cubicBezTo>
                  <a:cubicBezTo>
                    <a:pt x="894575" y="1750720"/>
                    <a:pt x="877434" y="1746970"/>
                    <a:pt x="861901" y="1735186"/>
                  </a:cubicBezTo>
                  <a:cubicBezTo>
                    <a:pt x="846368" y="1723938"/>
                    <a:pt x="303239" y="1382742"/>
                    <a:pt x="268959" y="1358639"/>
                  </a:cubicBezTo>
                  <a:cubicBezTo>
                    <a:pt x="259318" y="1351676"/>
                    <a:pt x="252890" y="1342570"/>
                    <a:pt x="252355" y="1334535"/>
                  </a:cubicBezTo>
                  <a:cubicBezTo>
                    <a:pt x="248605" y="1301326"/>
                    <a:pt x="3822" y="37776"/>
                    <a:pt x="609" y="1956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5" name="Google Shape;855;p75"/>
            <p:cNvSpPr/>
            <p:nvPr/>
          </p:nvSpPr>
          <p:spPr>
            <a:xfrm>
              <a:off x="6139131" y="2859862"/>
              <a:ext cx="911234" cy="1411806"/>
            </a:xfrm>
            <a:custGeom>
              <a:rect b="b" l="l" r="r" t="t"/>
              <a:pathLst>
                <a:path extrusionOk="0" h="1411806" w="911234">
                  <a:moveTo>
                    <a:pt x="702056" y="916284"/>
                  </a:moveTo>
                  <a:lnTo>
                    <a:pt x="700984" y="916284"/>
                  </a:lnTo>
                  <a:cubicBezTo>
                    <a:pt x="700984" y="916284"/>
                    <a:pt x="83939" y="1368892"/>
                    <a:pt x="35732" y="1402636"/>
                  </a:cubicBezTo>
                  <a:cubicBezTo>
                    <a:pt x="14307" y="1417634"/>
                    <a:pt x="7344" y="1414956"/>
                    <a:pt x="3594" y="1389245"/>
                  </a:cubicBezTo>
                  <a:cubicBezTo>
                    <a:pt x="-1226" y="1358179"/>
                    <a:pt x="-4976" y="1326577"/>
                    <a:pt x="18592" y="1299260"/>
                  </a:cubicBezTo>
                  <a:cubicBezTo>
                    <a:pt x="46981" y="1266051"/>
                    <a:pt x="52872" y="1223736"/>
                    <a:pt x="55015" y="1181957"/>
                  </a:cubicBezTo>
                  <a:cubicBezTo>
                    <a:pt x="57157" y="1132679"/>
                    <a:pt x="74298" y="1090900"/>
                    <a:pt x="106435" y="1054477"/>
                  </a:cubicBezTo>
                  <a:cubicBezTo>
                    <a:pt x="141251" y="1014840"/>
                    <a:pt x="181959" y="898609"/>
                    <a:pt x="187851" y="890574"/>
                  </a:cubicBezTo>
                  <a:cubicBezTo>
                    <a:pt x="204456" y="857365"/>
                    <a:pt x="215704" y="821478"/>
                    <a:pt x="223738" y="785591"/>
                  </a:cubicBezTo>
                  <a:cubicBezTo>
                    <a:pt x="226416" y="772736"/>
                    <a:pt x="216239" y="756131"/>
                    <a:pt x="210883" y="741669"/>
                  </a:cubicBezTo>
                  <a:cubicBezTo>
                    <a:pt x="192136" y="688106"/>
                    <a:pt x="188387" y="632401"/>
                    <a:pt x="187851" y="576160"/>
                  </a:cubicBezTo>
                  <a:cubicBezTo>
                    <a:pt x="187851" y="547771"/>
                    <a:pt x="187851" y="547771"/>
                    <a:pt x="160534" y="547771"/>
                  </a:cubicBezTo>
                  <a:cubicBezTo>
                    <a:pt x="130003" y="547771"/>
                    <a:pt x="107507" y="526882"/>
                    <a:pt x="101079" y="493673"/>
                  </a:cubicBezTo>
                  <a:cubicBezTo>
                    <a:pt x="88224" y="431004"/>
                    <a:pt x="87688" y="367800"/>
                    <a:pt x="93580" y="305131"/>
                  </a:cubicBezTo>
                  <a:cubicBezTo>
                    <a:pt x="95723" y="285313"/>
                    <a:pt x="95723" y="260674"/>
                    <a:pt x="120362" y="250497"/>
                  </a:cubicBezTo>
                  <a:cubicBezTo>
                    <a:pt x="124647" y="248890"/>
                    <a:pt x="129467" y="249425"/>
                    <a:pt x="133752" y="248354"/>
                  </a:cubicBezTo>
                  <a:cubicBezTo>
                    <a:pt x="141251" y="251568"/>
                    <a:pt x="144465" y="258531"/>
                    <a:pt x="147143" y="264959"/>
                  </a:cubicBezTo>
                  <a:cubicBezTo>
                    <a:pt x="161605" y="302988"/>
                    <a:pt x="178210" y="339947"/>
                    <a:pt x="191065" y="375298"/>
                  </a:cubicBezTo>
                  <a:cubicBezTo>
                    <a:pt x="189458" y="346374"/>
                    <a:pt x="200170" y="316915"/>
                    <a:pt x="211954" y="289062"/>
                  </a:cubicBezTo>
                  <a:cubicBezTo>
                    <a:pt x="242485" y="216216"/>
                    <a:pt x="282658" y="148727"/>
                    <a:pt x="328722" y="84987"/>
                  </a:cubicBezTo>
                  <a:cubicBezTo>
                    <a:pt x="348540" y="57670"/>
                    <a:pt x="371036" y="33031"/>
                    <a:pt x="395675" y="9999"/>
                  </a:cubicBezTo>
                  <a:cubicBezTo>
                    <a:pt x="410673" y="-3927"/>
                    <a:pt x="414422" y="-3392"/>
                    <a:pt x="427278" y="12141"/>
                  </a:cubicBezTo>
                  <a:cubicBezTo>
                    <a:pt x="458344" y="49100"/>
                    <a:pt x="486197" y="88736"/>
                    <a:pt x="517263" y="125159"/>
                  </a:cubicBezTo>
                  <a:cubicBezTo>
                    <a:pt x="571362" y="188899"/>
                    <a:pt x="626532" y="252104"/>
                    <a:pt x="700984" y="294954"/>
                  </a:cubicBezTo>
                  <a:cubicBezTo>
                    <a:pt x="749727" y="322807"/>
                    <a:pt x="802218" y="343161"/>
                    <a:pt x="855781" y="360301"/>
                  </a:cubicBezTo>
                  <a:cubicBezTo>
                    <a:pt x="872922" y="365657"/>
                    <a:pt x="883634" y="375834"/>
                    <a:pt x="890061" y="392439"/>
                  </a:cubicBezTo>
                  <a:cubicBezTo>
                    <a:pt x="901310" y="419756"/>
                    <a:pt x="914701" y="446537"/>
                    <a:pt x="910416" y="477604"/>
                  </a:cubicBezTo>
                  <a:cubicBezTo>
                    <a:pt x="909344" y="486709"/>
                    <a:pt x="909344" y="496351"/>
                    <a:pt x="902917" y="503850"/>
                  </a:cubicBezTo>
                  <a:cubicBezTo>
                    <a:pt x="894882" y="567589"/>
                    <a:pt x="876135" y="628651"/>
                    <a:pt x="851496" y="688106"/>
                  </a:cubicBezTo>
                  <a:cubicBezTo>
                    <a:pt x="827393" y="745954"/>
                    <a:pt x="798469" y="801660"/>
                    <a:pt x="758297" y="850938"/>
                  </a:cubicBezTo>
                  <a:cubicBezTo>
                    <a:pt x="744370" y="867542"/>
                    <a:pt x="729373" y="882540"/>
                    <a:pt x="713839" y="898073"/>
                  </a:cubicBezTo>
                  <a:cubicBezTo>
                    <a:pt x="709019" y="902358"/>
                    <a:pt x="702591" y="907179"/>
                    <a:pt x="702056" y="916284"/>
                  </a:cubicBezTo>
                  <a:close/>
                </a:path>
              </a:pathLst>
            </a:custGeom>
            <a:solidFill>
              <a:srgbClr val="FDC3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6" name="Google Shape;856;p75"/>
            <p:cNvSpPr/>
            <p:nvPr/>
          </p:nvSpPr>
          <p:spPr>
            <a:xfrm>
              <a:off x="5884529" y="3749901"/>
              <a:ext cx="956122" cy="1310685"/>
            </a:xfrm>
            <a:custGeom>
              <a:rect b="b" l="l" r="r" t="t"/>
              <a:pathLst>
                <a:path extrusionOk="0" h="1310685" w="956122">
                  <a:moveTo>
                    <a:pt x="442990" y="0"/>
                  </a:moveTo>
                  <a:cubicBezTo>
                    <a:pt x="440847" y="28388"/>
                    <a:pt x="425849" y="51956"/>
                    <a:pt x="416744" y="77666"/>
                  </a:cubicBezTo>
                  <a:cubicBezTo>
                    <a:pt x="401746" y="118374"/>
                    <a:pt x="378714" y="155333"/>
                    <a:pt x="349790" y="188542"/>
                  </a:cubicBezTo>
                  <a:cubicBezTo>
                    <a:pt x="327294" y="214252"/>
                    <a:pt x="320330" y="244783"/>
                    <a:pt x="316581" y="277456"/>
                  </a:cubicBezTo>
                  <a:cubicBezTo>
                    <a:pt x="313367" y="307452"/>
                    <a:pt x="311225" y="337447"/>
                    <a:pt x="302119" y="366371"/>
                  </a:cubicBezTo>
                  <a:cubicBezTo>
                    <a:pt x="296227" y="385653"/>
                    <a:pt x="285515" y="402258"/>
                    <a:pt x="274266" y="417791"/>
                  </a:cubicBezTo>
                  <a:cubicBezTo>
                    <a:pt x="251234" y="448322"/>
                    <a:pt x="260876" y="480460"/>
                    <a:pt x="267303" y="512598"/>
                  </a:cubicBezTo>
                  <a:cubicBezTo>
                    <a:pt x="269981" y="524917"/>
                    <a:pt x="278016" y="515811"/>
                    <a:pt x="281765" y="513133"/>
                  </a:cubicBezTo>
                  <a:cubicBezTo>
                    <a:pt x="312296" y="491708"/>
                    <a:pt x="342291" y="469212"/>
                    <a:pt x="372286" y="447251"/>
                  </a:cubicBezTo>
                  <a:cubicBezTo>
                    <a:pt x="444596" y="394759"/>
                    <a:pt x="516906" y="342267"/>
                    <a:pt x="588681" y="289776"/>
                  </a:cubicBezTo>
                  <a:cubicBezTo>
                    <a:pt x="653492" y="242105"/>
                    <a:pt x="718839" y="194969"/>
                    <a:pt x="783650" y="146763"/>
                  </a:cubicBezTo>
                  <a:cubicBezTo>
                    <a:pt x="837749" y="106055"/>
                    <a:pt x="894526" y="69632"/>
                    <a:pt x="945946" y="25710"/>
                  </a:cubicBezTo>
                  <a:cubicBezTo>
                    <a:pt x="949159" y="23032"/>
                    <a:pt x="952373" y="17676"/>
                    <a:pt x="956123" y="25710"/>
                  </a:cubicBezTo>
                  <a:cubicBezTo>
                    <a:pt x="940054" y="66954"/>
                    <a:pt x="923449" y="108733"/>
                    <a:pt x="907380" y="149976"/>
                  </a:cubicBezTo>
                  <a:cubicBezTo>
                    <a:pt x="858638" y="273707"/>
                    <a:pt x="810432" y="397437"/>
                    <a:pt x="761689" y="521168"/>
                  </a:cubicBezTo>
                  <a:cubicBezTo>
                    <a:pt x="760082" y="525988"/>
                    <a:pt x="757940" y="530274"/>
                    <a:pt x="753655" y="539379"/>
                  </a:cubicBezTo>
                  <a:cubicBezTo>
                    <a:pt x="750441" y="500278"/>
                    <a:pt x="748834" y="465998"/>
                    <a:pt x="737586" y="433325"/>
                  </a:cubicBezTo>
                  <a:cubicBezTo>
                    <a:pt x="729016" y="409221"/>
                    <a:pt x="717232" y="387796"/>
                    <a:pt x="702234" y="367442"/>
                  </a:cubicBezTo>
                  <a:cubicBezTo>
                    <a:pt x="694736" y="357265"/>
                    <a:pt x="689915" y="357265"/>
                    <a:pt x="680809" y="365835"/>
                  </a:cubicBezTo>
                  <a:cubicBezTo>
                    <a:pt x="604750" y="438145"/>
                    <a:pt x="529762" y="511526"/>
                    <a:pt x="455309" y="585443"/>
                  </a:cubicBezTo>
                  <a:cubicBezTo>
                    <a:pt x="378714" y="662038"/>
                    <a:pt x="331579" y="757380"/>
                    <a:pt x="275873" y="847366"/>
                  </a:cubicBezTo>
                  <a:cubicBezTo>
                    <a:pt x="245342" y="896644"/>
                    <a:pt x="216418" y="947529"/>
                    <a:pt x="188566" y="998414"/>
                  </a:cubicBezTo>
                  <a:cubicBezTo>
                    <a:pt x="157499" y="1055726"/>
                    <a:pt x="138752" y="1118395"/>
                    <a:pt x="113577" y="1178921"/>
                  </a:cubicBezTo>
                  <a:cubicBezTo>
                    <a:pt x="95366" y="1222843"/>
                    <a:pt x="78226" y="1267300"/>
                    <a:pt x="57336" y="1310686"/>
                  </a:cubicBezTo>
                  <a:cubicBezTo>
                    <a:pt x="60014" y="1278013"/>
                    <a:pt x="61621" y="1245339"/>
                    <a:pt x="64835" y="1212666"/>
                  </a:cubicBezTo>
                  <a:cubicBezTo>
                    <a:pt x="75548" y="1088400"/>
                    <a:pt x="86796" y="964134"/>
                    <a:pt x="97508" y="839867"/>
                  </a:cubicBezTo>
                  <a:cubicBezTo>
                    <a:pt x="101258" y="796481"/>
                    <a:pt x="102865" y="753095"/>
                    <a:pt x="98044" y="709709"/>
                  </a:cubicBezTo>
                  <a:cubicBezTo>
                    <a:pt x="93223" y="670073"/>
                    <a:pt x="99651" y="632043"/>
                    <a:pt x="116255" y="596156"/>
                  </a:cubicBezTo>
                  <a:cubicBezTo>
                    <a:pt x="132860" y="560804"/>
                    <a:pt x="132324" y="528131"/>
                    <a:pt x="109828" y="495458"/>
                  </a:cubicBezTo>
                  <a:cubicBezTo>
                    <a:pt x="103400" y="486352"/>
                    <a:pt x="99651" y="475639"/>
                    <a:pt x="93759" y="465998"/>
                  </a:cubicBezTo>
                  <a:cubicBezTo>
                    <a:pt x="75548" y="436003"/>
                    <a:pt x="68584" y="405472"/>
                    <a:pt x="85189" y="370120"/>
                  </a:cubicBezTo>
                  <a:cubicBezTo>
                    <a:pt x="64299" y="385653"/>
                    <a:pt x="42874" y="401187"/>
                    <a:pt x="19842" y="418327"/>
                  </a:cubicBezTo>
                  <a:cubicBezTo>
                    <a:pt x="8058" y="372263"/>
                    <a:pt x="-512" y="327270"/>
                    <a:pt x="24" y="281206"/>
                  </a:cubicBezTo>
                  <a:cubicBezTo>
                    <a:pt x="559" y="231392"/>
                    <a:pt x="30019" y="197112"/>
                    <a:pt x="63764" y="164974"/>
                  </a:cubicBezTo>
                  <a:cubicBezTo>
                    <a:pt x="105007" y="141406"/>
                    <a:pt x="149464" y="125873"/>
                    <a:pt x="192850" y="107126"/>
                  </a:cubicBezTo>
                  <a:cubicBezTo>
                    <a:pt x="275337" y="70168"/>
                    <a:pt x="359431" y="35352"/>
                    <a:pt x="442990" y="0"/>
                  </a:cubicBezTo>
                  <a:close/>
                </a:path>
              </a:pathLst>
            </a:custGeom>
            <a:solidFill>
              <a:srgbClr val="B4C2F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7" name="Google Shape;857;p75"/>
            <p:cNvSpPr/>
            <p:nvPr/>
          </p:nvSpPr>
          <p:spPr>
            <a:xfrm>
              <a:off x="6273955" y="2616331"/>
              <a:ext cx="862733" cy="858255"/>
            </a:xfrm>
            <a:custGeom>
              <a:rect b="b" l="l" r="r" t="t"/>
              <a:pathLst>
                <a:path extrusionOk="0" h="858255" w="862733">
                  <a:moveTo>
                    <a:pt x="768628" y="746309"/>
                  </a:moveTo>
                  <a:cubicBezTo>
                    <a:pt x="777199" y="703994"/>
                    <a:pt x="771842" y="676677"/>
                    <a:pt x="752560" y="639183"/>
                  </a:cubicBezTo>
                  <a:cubicBezTo>
                    <a:pt x="747203" y="629006"/>
                    <a:pt x="724171" y="608652"/>
                    <a:pt x="713459" y="604903"/>
                  </a:cubicBezTo>
                  <a:cubicBezTo>
                    <a:pt x="648112" y="584549"/>
                    <a:pt x="596156" y="563659"/>
                    <a:pt x="538308" y="525094"/>
                  </a:cubicBezTo>
                  <a:cubicBezTo>
                    <a:pt x="476175" y="483315"/>
                    <a:pt x="427433" y="427609"/>
                    <a:pt x="380297" y="371368"/>
                  </a:cubicBezTo>
                  <a:cubicBezTo>
                    <a:pt x="349230" y="334410"/>
                    <a:pt x="319771" y="296380"/>
                    <a:pt x="290847" y="258350"/>
                  </a:cubicBezTo>
                  <a:cubicBezTo>
                    <a:pt x="281206" y="245495"/>
                    <a:pt x="275849" y="244960"/>
                    <a:pt x="264601" y="256208"/>
                  </a:cubicBezTo>
                  <a:cubicBezTo>
                    <a:pt x="186935" y="333339"/>
                    <a:pt x="131229" y="425467"/>
                    <a:pt x="86236" y="525094"/>
                  </a:cubicBezTo>
                  <a:cubicBezTo>
                    <a:pt x="71239" y="558839"/>
                    <a:pt x="59455" y="593655"/>
                    <a:pt x="58384" y="632220"/>
                  </a:cubicBezTo>
                  <a:cubicBezTo>
                    <a:pt x="39101" y="585085"/>
                    <a:pt x="19283" y="537949"/>
                    <a:pt x="0" y="491349"/>
                  </a:cubicBezTo>
                  <a:cubicBezTo>
                    <a:pt x="3749" y="489207"/>
                    <a:pt x="6427" y="486529"/>
                    <a:pt x="5892" y="481708"/>
                  </a:cubicBezTo>
                  <a:cubicBezTo>
                    <a:pt x="2678" y="449570"/>
                    <a:pt x="10177" y="418504"/>
                    <a:pt x="15533" y="387973"/>
                  </a:cubicBezTo>
                  <a:cubicBezTo>
                    <a:pt x="24103" y="337624"/>
                    <a:pt x="39637" y="289417"/>
                    <a:pt x="64276" y="243888"/>
                  </a:cubicBezTo>
                  <a:cubicBezTo>
                    <a:pt x="83558" y="207466"/>
                    <a:pt x="107126" y="173721"/>
                    <a:pt x="136050" y="145868"/>
                  </a:cubicBezTo>
                  <a:cubicBezTo>
                    <a:pt x="182114" y="100875"/>
                    <a:pt x="228714" y="53740"/>
                    <a:pt x="298881" y="44634"/>
                  </a:cubicBezTo>
                  <a:cubicBezTo>
                    <a:pt x="320306" y="41956"/>
                    <a:pt x="340661" y="28030"/>
                    <a:pt x="361550" y="19459"/>
                  </a:cubicBezTo>
                  <a:cubicBezTo>
                    <a:pt x="403865" y="1248"/>
                    <a:pt x="445644" y="-5179"/>
                    <a:pt x="492244" y="4462"/>
                  </a:cubicBezTo>
                  <a:cubicBezTo>
                    <a:pt x="561340" y="18388"/>
                    <a:pt x="619723" y="51597"/>
                    <a:pt x="675429" y="91770"/>
                  </a:cubicBezTo>
                  <a:cubicBezTo>
                    <a:pt x="737026" y="136227"/>
                    <a:pt x="785233" y="191932"/>
                    <a:pt x="817371" y="261028"/>
                  </a:cubicBezTo>
                  <a:cubicBezTo>
                    <a:pt x="831297" y="291559"/>
                    <a:pt x="842010" y="323162"/>
                    <a:pt x="848437" y="356371"/>
                  </a:cubicBezTo>
                  <a:cubicBezTo>
                    <a:pt x="858079" y="408862"/>
                    <a:pt x="866113" y="461890"/>
                    <a:pt x="861293" y="514917"/>
                  </a:cubicBezTo>
                  <a:cubicBezTo>
                    <a:pt x="856472" y="566337"/>
                    <a:pt x="857007" y="618829"/>
                    <a:pt x="845759" y="669714"/>
                  </a:cubicBezTo>
                  <a:cubicBezTo>
                    <a:pt x="839332" y="698102"/>
                    <a:pt x="833440" y="728098"/>
                    <a:pt x="822191" y="754879"/>
                  </a:cubicBezTo>
                  <a:cubicBezTo>
                    <a:pt x="808265" y="788088"/>
                    <a:pt x="794874" y="809513"/>
                    <a:pt x="765950" y="842722"/>
                  </a:cubicBezTo>
                  <a:cubicBezTo>
                    <a:pt x="763808" y="845936"/>
                    <a:pt x="747739" y="858256"/>
                    <a:pt x="744525" y="858256"/>
                  </a:cubicBezTo>
                  <a:cubicBezTo>
                    <a:pt x="752560" y="823975"/>
                    <a:pt x="764343" y="778447"/>
                    <a:pt x="768628" y="746309"/>
                  </a:cubicBezTo>
                  <a:close/>
                </a:path>
              </a:pathLst>
            </a:custGeom>
            <a:solidFill>
              <a:srgbClr val="8D4E2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8" name="Google Shape;858;p75"/>
            <p:cNvSpPr/>
            <p:nvPr/>
          </p:nvSpPr>
          <p:spPr>
            <a:xfrm>
              <a:off x="4250808" y="5103753"/>
              <a:ext cx="452680" cy="446835"/>
            </a:xfrm>
            <a:custGeom>
              <a:rect b="b" l="l" r="r" t="t"/>
              <a:pathLst>
                <a:path extrusionOk="0" h="446835" w="452680">
                  <a:moveTo>
                    <a:pt x="68098" y="153945"/>
                  </a:moveTo>
                  <a:cubicBezTo>
                    <a:pt x="99701" y="108416"/>
                    <a:pt x="133981" y="64495"/>
                    <a:pt x="148443" y="9860"/>
                  </a:cubicBezTo>
                  <a:cubicBezTo>
                    <a:pt x="151657" y="-2459"/>
                    <a:pt x="158620" y="-2459"/>
                    <a:pt x="167190" y="5575"/>
                  </a:cubicBezTo>
                  <a:cubicBezTo>
                    <a:pt x="167726" y="6111"/>
                    <a:pt x="168261" y="6647"/>
                    <a:pt x="168261" y="7182"/>
                  </a:cubicBezTo>
                  <a:cubicBezTo>
                    <a:pt x="172546" y="33964"/>
                    <a:pt x="199863" y="45212"/>
                    <a:pt x="208969" y="68780"/>
                  </a:cubicBezTo>
                  <a:cubicBezTo>
                    <a:pt x="210040" y="71993"/>
                    <a:pt x="211647" y="75743"/>
                    <a:pt x="214325" y="76814"/>
                  </a:cubicBezTo>
                  <a:cubicBezTo>
                    <a:pt x="238964" y="86456"/>
                    <a:pt x="236822" y="107881"/>
                    <a:pt x="233608" y="127163"/>
                  </a:cubicBezTo>
                  <a:cubicBezTo>
                    <a:pt x="229323" y="151802"/>
                    <a:pt x="228787" y="176977"/>
                    <a:pt x="220217" y="200545"/>
                  </a:cubicBezTo>
                  <a:cubicBezTo>
                    <a:pt x="217003" y="209650"/>
                    <a:pt x="217539" y="217685"/>
                    <a:pt x="230394" y="221434"/>
                  </a:cubicBezTo>
                  <a:cubicBezTo>
                    <a:pt x="251819" y="226790"/>
                    <a:pt x="259854" y="243931"/>
                    <a:pt x="261996" y="264285"/>
                  </a:cubicBezTo>
                  <a:cubicBezTo>
                    <a:pt x="263068" y="272855"/>
                    <a:pt x="265210" y="281425"/>
                    <a:pt x="263603" y="289995"/>
                  </a:cubicBezTo>
                  <a:cubicBezTo>
                    <a:pt x="259318" y="317847"/>
                    <a:pt x="277530" y="329096"/>
                    <a:pt x="297348" y="340880"/>
                  </a:cubicBezTo>
                  <a:cubicBezTo>
                    <a:pt x="345555" y="369804"/>
                    <a:pt x="392690" y="399799"/>
                    <a:pt x="440361" y="429258"/>
                  </a:cubicBezTo>
                  <a:cubicBezTo>
                    <a:pt x="444646" y="431937"/>
                    <a:pt x="450002" y="433544"/>
                    <a:pt x="452680" y="438900"/>
                  </a:cubicBezTo>
                  <a:cubicBezTo>
                    <a:pt x="441432" y="456576"/>
                    <a:pt x="197721" y="439971"/>
                    <a:pt x="182188" y="434615"/>
                  </a:cubicBezTo>
                  <a:cubicBezTo>
                    <a:pt x="166654" y="429258"/>
                    <a:pt x="152192" y="421224"/>
                    <a:pt x="144158" y="405691"/>
                  </a:cubicBezTo>
                  <a:cubicBezTo>
                    <a:pt x="115769" y="350521"/>
                    <a:pt x="71312" y="311420"/>
                    <a:pt x="20963" y="277675"/>
                  </a:cubicBezTo>
                  <a:cubicBezTo>
                    <a:pt x="-2605" y="261606"/>
                    <a:pt x="-7961" y="260535"/>
                    <a:pt x="13464" y="233218"/>
                  </a:cubicBezTo>
                  <a:cubicBezTo>
                    <a:pt x="32211" y="208043"/>
                    <a:pt x="49351" y="180191"/>
                    <a:pt x="68098" y="153945"/>
                  </a:cubicBezTo>
                  <a:close/>
                </a:path>
              </a:pathLst>
            </a:custGeom>
            <a:solidFill>
              <a:srgbClr val="FDC38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9" name="Google Shape;859;p75"/>
            <p:cNvSpPr/>
            <p:nvPr/>
          </p:nvSpPr>
          <p:spPr>
            <a:xfrm>
              <a:off x="4661710" y="5542653"/>
              <a:ext cx="244401" cy="105465"/>
            </a:xfrm>
            <a:custGeom>
              <a:rect b="b" l="l" r="r" t="t"/>
              <a:pathLst>
                <a:path extrusionOk="0" h="105465" w="244401">
                  <a:moveTo>
                    <a:pt x="0" y="8034"/>
                  </a:moveTo>
                  <a:cubicBezTo>
                    <a:pt x="13391" y="4285"/>
                    <a:pt x="25175" y="5356"/>
                    <a:pt x="41243" y="0"/>
                  </a:cubicBezTo>
                  <a:cubicBezTo>
                    <a:pt x="55705" y="5892"/>
                    <a:pt x="70703" y="18211"/>
                    <a:pt x="82487" y="28924"/>
                  </a:cubicBezTo>
                  <a:cubicBezTo>
                    <a:pt x="103376" y="47135"/>
                    <a:pt x="115696" y="53027"/>
                    <a:pt x="148905" y="50349"/>
                  </a:cubicBezTo>
                  <a:cubicBezTo>
                    <a:pt x="172473" y="47671"/>
                    <a:pt x="220679" y="44457"/>
                    <a:pt x="244247" y="41779"/>
                  </a:cubicBezTo>
                  <a:cubicBezTo>
                    <a:pt x="243712" y="64811"/>
                    <a:pt x="244783" y="46064"/>
                    <a:pt x="244247" y="60526"/>
                  </a:cubicBezTo>
                  <a:cubicBezTo>
                    <a:pt x="244247" y="64276"/>
                    <a:pt x="243712" y="68561"/>
                    <a:pt x="243712" y="72310"/>
                  </a:cubicBezTo>
                  <a:cubicBezTo>
                    <a:pt x="232999" y="100162"/>
                    <a:pt x="207289" y="103912"/>
                    <a:pt x="183185" y="104983"/>
                  </a:cubicBezTo>
                  <a:cubicBezTo>
                    <a:pt x="137121" y="107126"/>
                    <a:pt x="91057" y="102841"/>
                    <a:pt x="50349" y="77666"/>
                  </a:cubicBezTo>
                  <a:cubicBezTo>
                    <a:pt x="22496" y="61597"/>
                    <a:pt x="9641" y="36958"/>
                    <a:pt x="0" y="8034"/>
                  </a:cubicBezTo>
                  <a:close/>
                </a:path>
              </a:pathLst>
            </a:custGeom>
            <a:solidFill>
              <a:srgbClr val="B4C2F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0" name="Google Shape;860;p75"/>
            <p:cNvSpPr/>
            <p:nvPr/>
          </p:nvSpPr>
          <p:spPr>
            <a:xfrm>
              <a:off x="5447103" y="5486257"/>
              <a:ext cx="496742" cy="509240"/>
            </a:xfrm>
            <a:custGeom>
              <a:rect b="b" l="l" r="r" t="t"/>
              <a:pathLst>
                <a:path extrusionOk="0" h="509240" w="496742">
                  <a:moveTo>
                    <a:pt x="166956" y="28008"/>
                  </a:moveTo>
                  <a:cubicBezTo>
                    <a:pt x="172848" y="18902"/>
                    <a:pt x="272475" y="22651"/>
                    <a:pt x="274082" y="9797"/>
                  </a:cubicBezTo>
                  <a:cubicBezTo>
                    <a:pt x="342643" y="6583"/>
                    <a:pt x="411203" y="3904"/>
                    <a:pt x="479764" y="155"/>
                  </a:cubicBezTo>
                  <a:cubicBezTo>
                    <a:pt x="494762" y="-916"/>
                    <a:pt x="497975" y="3369"/>
                    <a:pt x="496368" y="18902"/>
                  </a:cubicBezTo>
                  <a:cubicBezTo>
                    <a:pt x="485120" y="128706"/>
                    <a:pt x="474943" y="237975"/>
                    <a:pt x="464231" y="347779"/>
                  </a:cubicBezTo>
                  <a:cubicBezTo>
                    <a:pt x="459410" y="397057"/>
                    <a:pt x="453518" y="445799"/>
                    <a:pt x="448697" y="495077"/>
                  </a:cubicBezTo>
                  <a:cubicBezTo>
                    <a:pt x="447626" y="504183"/>
                    <a:pt x="446019" y="507932"/>
                    <a:pt x="436378" y="507932"/>
                  </a:cubicBezTo>
                  <a:cubicBezTo>
                    <a:pt x="365139" y="510074"/>
                    <a:pt x="293900" y="510074"/>
                    <a:pt x="222662" y="504183"/>
                  </a:cubicBezTo>
                  <a:cubicBezTo>
                    <a:pt x="183025" y="500433"/>
                    <a:pt x="143924" y="496684"/>
                    <a:pt x="105359" y="485971"/>
                  </a:cubicBezTo>
                  <a:cubicBezTo>
                    <a:pt x="55545" y="472045"/>
                    <a:pt x="41619" y="470974"/>
                    <a:pt x="7874" y="431873"/>
                  </a:cubicBezTo>
                  <a:cubicBezTo>
                    <a:pt x="2518" y="425445"/>
                    <a:pt x="-1232" y="419553"/>
                    <a:pt x="375" y="410448"/>
                  </a:cubicBezTo>
                  <a:cubicBezTo>
                    <a:pt x="8945" y="362241"/>
                    <a:pt x="135890" y="85320"/>
                    <a:pt x="166956" y="28008"/>
                  </a:cubicBezTo>
                  <a:close/>
                </a:path>
              </a:pathLst>
            </a:custGeom>
            <a:solidFill>
              <a:srgbClr val="B4C2F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1" name="Google Shape;861;p75"/>
            <p:cNvSpPr/>
            <p:nvPr/>
          </p:nvSpPr>
          <p:spPr>
            <a:xfrm>
              <a:off x="5446847" y="5069439"/>
              <a:ext cx="167246" cy="266076"/>
            </a:xfrm>
            <a:custGeom>
              <a:rect b="b" l="l" r="r" t="t"/>
              <a:pathLst>
                <a:path extrusionOk="0" h="266076" w="167246">
                  <a:moveTo>
                    <a:pt x="631" y="235394"/>
                  </a:moveTo>
                  <a:cubicBezTo>
                    <a:pt x="-3654" y="203792"/>
                    <a:pt x="15093" y="178082"/>
                    <a:pt x="20449" y="149158"/>
                  </a:cubicBezTo>
                  <a:cubicBezTo>
                    <a:pt x="28484" y="105772"/>
                    <a:pt x="48302" y="64528"/>
                    <a:pt x="47767" y="19000"/>
                  </a:cubicBezTo>
                  <a:cubicBezTo>
                    <a:pt x="61157" y="2931"/>
                    <a:pt x="80975" y="12037"/>
                    <a:pt x="97044" y="7752"/>
                  </a:cubicBezTo>
                  <a:cubicBezTo>
                    <a:pt x="115256" y="2931"/>
                    <a:pt x="135074" y="4538"/>
                    <a:pt x="153285" y="789"/>
                  </a:cubicBezTo>
                  <a:cubicBezTo>
                    <a:pt x="168819" y="-2425"/>
                    <a:pt x="168283" y="4538"/>
                    <a:pt x="166141" y="15250"/>
                  </a:cubicBezTo>
                  <a:cubicBezTo>
                    <a:pt x="152750" y="93988"/>
                    <a:pt x="139895" y="172726"/>
                    <a:pt x="127040" y="251463"/>
                  </a:cubicBezTo>
                  <a:cubicBezTo>
                    <a:pt x="124362" y="263783"/>
                    <a:pt x="120077" y="269139"/>
                    <a:pt x="104543" y="264318"/>
                  </a:cubicBezTo>
                  <a:cubicBezTo>
                    <a:pt x="70799" y="253070"/>
                    <a:pt x="35447" y="245036"/>
                    <a:pt x="631" y="235394"/>
                  </a:cubicBezTo>
                  <a:close/>
                </a:path>
              </a:pathLst>
            </a:custGeom>
            <a:solidFill>
              <a:srgbClr val="B4C2F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2" name="Google Shape;862;p75"/>
            <p:cNvSpPr/>
            <p:nvPr/>
          </p:nvSpPr>
          <p:spPr>
            <a:xfrm>
              <a:off x="4881006" y="5093260"/>
              <a:ext cx="616552" cy="245796"/>
            </a:xfrm>
            <a:custGeom>
              <a:rect b="b" l="l" r="r" t="t"/>
              <a:pathLst>
                <a:path extrusionOk="0" h="245796" w="616552">
                  <a:moveTo>
                    <a:pt x="616287" y="0"/>
                  </a:moveTo>
                  <a:cubicBezTo>
                    <a:pt x="572901" y="0"/>
                    <a:pt x="511303" y="4821"/>
                    <a:pt x="467381" y="5356"/>
                  </a:cubicBezTo>
                  <a:cubicBezTo>
                    <a:pt x="412212" y="7499"/>
                    <a:pt x="356506" y="7499"/>
                    <a:pt x="301336" y="8570"/>
                  </a:cubicBezTo>
                  <a:cubicBezTo>
                    <a:pt x="178677" y="11784"/>
                    <a:pt x="90834" y="78738"/>
                    <a:pt x="8347" y="158546"/>
                  </a:cubicBezTo>
                  <a:cubicBezTo>
                    <a:pt x="848" y="166045"/>
                    <a:pt x="-2366" y="175151"/>
                    <a:pt x="1919" y="185864"/>
                  </a:cubicBezTo>
                  <a:cubicBezTo>
                    <a:pt x="16381" y="222822"/>
                    <a:pt x="53340" y="236748"/>
                    <a:pt x="89227" y="219073"/>
                  </a:cubicBezTo>
                  <a:cubicBezTo>
                    <a:pt x="132613" y="198183"/>
                    <a:pt x="173856" y="172473"/>
                    <a:pt x="222599" y="165510"/>
                  </a:cubicBezTo>
                  <a:cubicBezTo>
                    <a:pt x="246166" y="162296"/>
                    <a:pt x="268663" y="153190"/>
                    <a:pt x="299194" y="156939"/>
                  </a:cubicBezTo>
                  <a:cubicBezTo>
                    <a:pt x="271877" y="174080"/>
                    <a:pt x="247238" y="182650"/>
                    <a:pt x="223134" y="191755"/>
                  </a:cubicBezTo>
                  <a:cubicBezTo>
                    <a:pt x="208137" y="197112"/>
                    <a:pt x="192603" y="200861"/>
                    <a:pt x="178141" y="206217"/>
                  </a:cubicBezTo>
                  <a:cubicBezTo>
                    <a:pt x="169571" y="209431"/>
                    <a:pt x="159930" y="214252"/>
                    <a:pt x="160466" y="224964"/>
                  </a:cubicBezTo>
                  <a:cubicBezTo>
                    <a:pt x="161001" y="237820"/>
                    <a:pt x="171178" y="242105"/>
                    <a:pt x="181891" y="244783"/>
                  </a:cubicBezTo>
                  <a:cubicBezTo>
                    <a:pt x="187783" y="246390"/>
                    <a:pt x="193675" y="245854"/>
                    <a:pt x="199567" y="244783"/>
                  </a:cubicBezTo>
                  <a:cubicBezTo>
                    <a:pt x="227955" y="239962"/>
                    <a:pt x="256343" y="234070"/>
                    <a:pt x="285267" y="230856"/>
                  </a:cubicBezTo>
                  <a:cubicBezTo>
                    <a:pt x="376860" y="221751"/>
                    <a:pt x="561117" y="189613"/>
                    <a:pt x="572365" y="202468"/>
                  </a:cubicBezTo>
                  <a:cubicBezTo>
                    <a:pt x="572365" y="202468"/>
                    <a:pt x="572365" y="202468"/>
                    <a:pt x="572365" y="202468"/>
                  </a:cubicBezTo>
                  <a:cubicBezTo>
                    <a:pt x="583077" y="136586"/>
                    <a:pt x="620036" y="57312"/>
                    <a:pt x="616287" y="0"/>
                  </a:cubicBezTo>
                  <a:close/>
                </a:path>
              </a:pathLst>
            </a:custGeom>
            <a:solidFill>
              <a:srgbClr val="FDC4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863" name="Google Shape;863;p75"/>
          <p:cNvSpPr/>
          <p:nvPr/>
        </p:nvSpPr>
        <p:spPr>
          <a:xfrm>
            <a:off x="11141700" y="3391000"/>
            <a:ext cx="1050291" cy="2030514"/>
          </a:xfrm>
          <a:custGeom>
            <a:rect b="b" l="l" r="r" t="t"/>
            <a:pathLst>
              <a:path extrusionOk="0" h="3923699" w="1489775">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pic>
        <p:nvPicPr>
          <p:cNvPr id="864" name="Google Shape;864;p75"/>
          <p:cNvPicPr preferRelativeResize="0"/>
          <p:nvPr/>
        </p:nvPicPr>
        <p:blipFill>
          <a:blip r:embed="rId4">
            <a:alphaModFix/>
          </a:blip>
          <a:stretch>
            <a:fillRect/>
          </a:stretch>
        </p:blipFill>
        <p:spPr>
          <a:xfrm>
            <a:off x="211474" y="3356287"/>
            <a:ext cx="2277376" cy="1803826"/>
          </a:xfrm>
          <a:prstGeom prst="rect">
            <a:avLst/>
          </a:prstGeom>
          <a:noFill/>
          <a:ln>
            <a:noFill/>
          </a:ln>
        </p:spPr>
      </p:pic>
      <p:sp>
        <p:nvSpPr>
          <p:cNvPr id="865" name="Google Shape;865;p75"/>
          <p:cNvSpPr/>
          <p:nvPr/>
        </p:nvSpPr>
        <p:spPr>
          <a:xfrm>
            <a:off x="6195975" y="5745389"/>
            <a:ext cx="6084778" cy="1123065"/>
          </a:xfrm>
          <a:custGeom>
            <a:rect b="b" l="l" r="r" t="t"/>
            <a:pathLst>
              <a:path extrusionOk="0" h="1682495" w="8882887">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lt1"/>
              </a:solidFill>
              <a:latin typeface="Arial"/>
              <a:ea typeface="Arial"/>
              <a:cs typeface="Arial"/>
              <a:sym typeface="Arial"/>
            </a:endParaRPr>
          </a:p>
        </p:txBody>
      </p:sp>
      <p:sp>
        <p:nvSpPr>
          <p:cNvPr id="866" name="Google Shape;866;p75"/>
          <p:cNvSpPr txBox="1"/>
          <p:nvPr/>
        </p:nvSpPr>
        <p:spPr>
          <a:xfrm>
            <a:off x="0" y="1555050"/>
            <a:ext cx="45501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solidFill>
                  <a:schemeClr val="lt1"/>
                </a:solidFill>
                <a:latin typeface="Calibri"/>
                <a:ea typeface="Calibri"/>
                <a:cs typeface="Calibri"/>
                <a:sym typeface="Calibri"/>
              </a:rPr>
              <a:t>La municipalité de la ville.</a:t>
            </a:r>
            <a:endParaRPr b="1" sz="3100">
              <a:solidFill>
                <a:schemeClr val="lt1"/>
              </a:solidFill>
              <a:latin typeface="Calibri"/>
              <a:ea typeface="Calibri"/>
              <a:cs typeface="Calibri"/>
              <a:sym typeface="Calibri"/>
            </a:endParaRPr>
          </a:p>
        </p:txBody>
      </p:sp>
      <p:sp>
        <p:nvSpPr>
          <p:cNvPr id="867" name="Google Shape;867;p75"/>
          <p:cNvSpPr txBox="1"/>
          <p:nvPr/>
        </p:nvSpPr>
        <p:spPr>
          <a:xfrm>
            <a:off x="7764025" y="1555050"/>
            <a:ext cx="42906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lt1"/>
                </a:solidFill>
                <a:latin typeface="Calibri"/>
                <a:ea typeface="Calibri"/>
                <a:cs typeface="Calibri"/>
                <a:sym typeface="Calibri"/>
              </a:rPr>
              <a:t>L</a:t>
            </a:r>
            <a:r>
              <a:rPr b="1" lang="en-US" sz="1800">
                <a:solidFill>
                  <a:schemeClr val="lt1"/>
                </a:solidFill>
                <a:latin typeface="Calibri"/>
                <a:ea typeface="Calibri"/>
                <a:cs typeface="Calibri"/>
                <a:sym typeface="Calibri"/>
              </a:rPr>
              <a:t>a police municipale, les équipes de gestion de la circulation, les citoyens et les fournisseurs de capteurs.</a:t>
            </a:r>
            <a:endParaRPr b="1" sz="1800">
              <a:solidFill>
                <a:schemeClr val="lt1"/>
              </a:solidFill>
              <a:latin typeface="Calibri"/>
              <a:ea typeface="Calibri"/>
              <a:cs typeface="Calibri"/>
              <a:sym typeface="Calibri"/>
            </a:endParaRPr>
          </a:p>
        </p:txBody>
      </p:sp>
      <p:pic>
        <p:nvPicPr>
          <p:cNvPr id="868" name="Google Shape;868;p75"/>
          <p:cNvPicPr preferRelativeResize="0"/>
          <p:nvPr/>
        </p:nvPicPr>
        <p:blipFill rotWithShape="1">
          <a:blip r:embed="rId5">
            <a:alphaModFix/>
          </a:blip>
          <a:srcRect b="6408" l="20974" r="30451" t="6876"/>
          <a:stretch/>
        </p:blipFill>
        <p:spPr>
          <a:xfrm>
            <a:off x="8437774" y="3245050"/>
            <a:ext cx="1300975" cy="2322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nvSpPr>
        <p:spPr>
          <a:xfrm>
            <a:off x="7744821" y="2239265"/>
            <a:ext cx="4031700" cy="1246800"/>
          </a:xfrm>
          <a:prstGeom prst="rect">
            <a:avLst/>
          </a:prstGeom>
          <a:noFill/>
          <a:ln>
            <a:noFill/>
          </a:ln>
        </p:spPr>
        <p:txBody>
          <a:bodyPr anchorCtr="0" anchor="ctr" bIns="45700" lIns="91425" spcFirstLastPara="1" rIns="91425" wrap="square" tIns="45700">
            <a:spAutoFit/>
          </a:bodyPr>
          <a:lstStyle/>
          <a:p>
            <a:pPr indent="0" lvl="0" marL="0" rtl="0" algn="l">
              <a:spcBef>
                <a:spcPts val="0"/>
              </a:spcBef>
              <a:spcAft>
                <a:spcPts val="0"/>
              </a:spcAft>
              <a:buSzPts val="1100"/>
              <a:buNone/>
            </a:pPr>
            <a:r>
              <a:rPr b="1" lang="en-US" sz="2500">
                <a:solidFill>
                  <a:schemeClr val="lt1"/>
                </a:solidFill>
              </a:rPr>
              <a:t>Pour identifier une smart city, il suffit de savoir repérer les indices :</a:t>
            </a:r>
            <a:endParaRPr b="1" sz="2500">
              <a:solidFill>
                <a:schemeClr val="lt1"/>
              </a:solidFill>
            </a:endParaRPr>
          </a:p>
        </p:txBody>
      </p:sp>
      <p:sp>
        <p:nvSpPr>
          <p:cNvPr id="197" name="Google Shape;197;p31"/>
          <p:cNvSpPr txBox="1"/>
          <p:nvPr/>
        </p:nvSpPr>
        <p:spPr>
          <a:xfrm>
            <a:off x="6823900" y="3967025"/>
            <a:ext cx="5161200" cy="2139600"/>
          </a:xfrm>
          <a:prstGeom prst="rect">
            <a:avLst/>
          </a:prstGeom>
          <a:noFill/>
          <a:ln>
            <a:noFill/>
          </a:ln>
        </p:spPr>
        <p:txBody>
          <a:bodyPr anchorCtr="0" anchor="t" bIns="45700" lIns="91425" spcFirstLastPara="1" rIns="91425" wrap="square" tIns="45700">
            <a:spAutoFit/>
          </a:bodyPr>
          <a:lstStyle/>
          <a:p>
            <a:pPr indent="-349250" lvl="0" marL="457200" marR="0" rtl="0" algn="l">
              <a:spcBef>
                <a:spcPts val="0"/>
              </a:spcBef>
              <a:spcAft>
                <a:spcPts val="0"/>
              </a:spcAft>
              <a:buClr>
                <a:schemeClr val="lt1"/>
              </a:buClr>
              <a:buSzPts val="1900"/>
              <a:buChar char="●"/>
            </a:pPr>
            <a:r>
              <a:rPr lang="en-US" sz="1900">
                <a:solidFill>
                  <a:schemeClr val="lt1"/>
                </a:solidFill>
              </a:rPr>
              <a:t>Des infrastructures numériques</a:t>
            </a:r>
            <a:endParaRPr sz="1900">
              <a:solidFill>
                <a:schemeClr val="lt1"/>
              </a:solidFill>
            </a:endParaRPr>
          </a:p>
          <a:p>
            <a:pPr indent="-349250" lvl="0" marL="457200" marR="0" rtl="0" algn="l">
              <a:spcBef>
                <a:spcPts val="0"/>
              </a:spcBef>
              <a:spcAft>
                <a:spcPts val="0"/>
              </a:spcAft>
              <a:buClr>
                <a:schemeClr val="lt1"/>
              </a:buClr>
              <a:buSzPts val="1900"/>
              <a:buChar char="●"/>
            </a:pPr>
            <a:r>
              <a:rPr lang="en-US" sz="1900">
                <a:solidFill>
                  <a:schemeClr val="lt1"/>
                </a:solidFill>
              </a:rPr>
              <a:t>Des solutions IoT (Internet of Things)</a:t>
            </a:r>
            <a:endParaRPr sz="1900">
              <a:solidFill>
                <a:schemeClr val="lt1"/>
              </a:solidFill>
            </a:endParaRPr>
          </a:p>
          <a:p>
            <a:pPr indent="-349250" lvl="0" marL="457200" marR="0" rtl="0" algn="l">
              <a:spcBef>
                <a:spcPts val="0"/>
              </a:spcBef>
              <a:spcAft>
                <a:spcPts val="0"/>
              </a:spcAft>
              <a:buClr>
                <a:schemeClr val="lt1"/>
              </a:buClr>
              <a:buSzPts val="1900"/>
              <a:buChar char="●"/>
            </a:pPr>
            <a:r>
              <a:rPr lang="en-US" sz="1900">
                <a:solidFill>
                  <a:schemeClr val="lt1"/>
                </a:solidFill>
              </a:rPr>
              <a:t>Des transports en commun fonctionnels (souvent automatisés) et connectés à des applications de suivi en temps réel</a:t>
            </a:r>
            <a:endParaRPr sz="1900">
              <a:solidFill>
                <a:schemeClr val="lt1"/>
              </a:solidFill>
            </a:endParaRPr>
          </a:p>
          <a:p>
            <a:pPr indent="-349250" lvl="0" marL="457200" marR="0" rtl="0" algn="l">
              <a:spcBef>
                <a:spcPts val="0"/>
              </a:spcBef>
              <a:spcAft>
                <a:spcPts val="0"/>
              </a:spcAft>
              <a:buClr>
                <a:schemeClr val="lt1"/>
              </a:buClr>
              <a:buSzPts val="1900"/>
              <a:buChar char="●"/>
            </a:pPr>
            <a:r>
              <a:rPr lang="en-US" sz="1900">
                <a:solidFill>
                  <a:schemeClr val="lt1"/>
                </a:solidFill>
              </a:rPr>
              <a:t>Des initiatives environnementales</a:t>
            </a:r>
            <a:endParaRPr sz="1900">
              <a:solidFill>
                <a:schemeClr val="lt1"/>
              </a:solidFill>
            </a:endParaRPr>
          </a:p>
          <a:p>
            <a:pPr indent="-349250" lvl="0" marL="457200" marR="0" rtl="0" algn="l">
              <a:spcBef>
                <a:spcPts val="0"/>
              </a:spcBef>
              <a:spcAft>
                <a:spcPts val="0"/>
              </a:spcAft>
              <a:buClr>
                <a:schemeClr val="lt1"/>
              </a:buClr>
              <a:buSzPts val="1900"/>
              <a:buChar char="●"/>
            </a:pPr>
            <a:r>
              <a:rPr lang="en-US" sz="1900">
                <a:solidFill>
                  <a:schemeClr val="lt1"/>
                </a:solidFill>
              </a:rPr>
              <a:t>Une collaboration avec ses habitants</a:t>
            </a:r>
            <a:endParaRPr sz="1900">
              <a:solidFill>
                <a:schemeClr val="lt1"/>
              </a:solidFill>
            </a:endParaRPr>
          </a:p>
        </p:txBody>
      </p:sp>
      <p:sp>
        <p:nvSpPr>
          <p:cNvPr id="198" name="Google Shape;198;p31"/>
          <p:cNvSpPr txBox="1"/>
          <p:nvPr/>
        </p:nvSpPr>
        <p:spPr>
          <a:xfrm>
            <a:off x="415333" y="4753062"/>
            <a:ext cx="4992866" cy="1614272"/>
          </a:xfrm>
          <a:prstGeom prst="rect">
            <a:avLst/>
          </a:prstGeom>
          <a:noFill/>
          <a:ln>
            <a:noFill/>
          </a:ln>
        </p:spPr>
        <p:txBody>
          <a:bodyPr anchorCtr="0" anchor="ctr" bIns="45700" lIns="91425" spcFirstLastPara="1" rIns="91425" wrap="square" tIns="45700">
            <a:noAutofit/>
          </a:bodyPr>
          <a:lstStyle/>
          <a:p>
            <a:pPr indent="0" lvl="0" marL="0" marR="0" rtl="0" algn="l">
              <a:lnSpc>
                <a:spcPct val="110000"/>
              </a:lnSpc>
              <a:spcBef>
                <a:spcPts val="0"/>
              </a:spcBef>
              <a:spcAft>
                <a:spcPts val="0"/>
              </a:spcAft>
              <a:buClr>
                <a:schemeClr val="lt1"/>
              </a:buClr>
              <a:buSzPts val="4000"/>
              <a:buFont typeface="Arial"/>
              <a:buNone/>
            </a:pPr>
            <a:r>
              <a:rPr b="1" lang="en-US" sz="4000">
                <a:solidFill>
                  <a:schemeClr val="lt1"/>
                </a:solidFill>
              </a:rPr>
              <a:t>Introduction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76"/>
          <p:cNvSpPr txBox="1"/>
          <p:nvPr>
            <p:ph idx="1" type="body"/>
          </p:nvPr>
        </p:nvSpPr>
        <p:spPr>
          <a:xfrm>
            <a:off x="323529" y="144834"/>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Date de réalisation et Budget </a:t>
            </a:r>
            <a:endParaRPr/>
          </a:p>
        </p:txBody>
      </p:sp>
      <p:sp>
        <p:nvSpPr>
          <p:cNvPr id="874" name="Google Shape;874;p76"/>
          <p:cNvSpPr txBox="1"/>
          <p:nvPr/>
        </p:nvSpPr>
        <p:spPr>
          <a:xfrm>
            <a:off x="3503675" y="5565000"/>
            <a:ext cx="8550000" cy="800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2000">
                <a:solidFill>
                  <a:schemeClr val="dk1"/>
                </a:solidFill>
                <a:latin typeface="Calibri"/>
                <a:ea typeface="Calibri"/>
                <a:cs typeface="Calibri"/>
                <a:sym typeface="Calibri"/>
              </a:rPr>
              <a:t> </a:t>
            </a:r>
            <a:r>
              <a:rPr b="1" lang="en-US" sz="2000">
                <a:solidFill>
                  <a:schemeClr val="dk1"/>
                </a:solidFill>
                <a:latin typeface="Calibri"/>
                <a:ea typeface="Calibri"/>
                <a:cs typeface="Calibri"/>
                <a:sym typeface="Calibri"/>
              </a:rPr>
              <a:t>Budget : </a:t>
            </a:r>
            <a:r>
              <a:rPr lang="en-US" sz="2000">
                <a:solidFill>
                  <a:schemeClr val="dk1"/>
                </a:solidFill>
                <a:latin typeface="Calibri"/>
                <a:ea typeface="Calibri"/>
                <a:cs typeface="Calibri"/>
                <a:sym typeface="Calibri"/>
              </a:rPr>
              <a:t>356 </a:t>
            </a:r>
            <a:r>
              <a:rPr lang="en-US" sz="2000">
                <a:solidFill>
                  <a:schemeClr val="dk1"/>
                </a:solidFill>
                <a:latin typeface="Calibri"/>
                <a:ea typeface="Calibri"/>
                <a:cs typeface="Calibri"/>
                <a:sym typeface="Calibri"/>
              </a:rPr>
              <a:t>DH, pour l'achat de matériel, tels que des capteurs PIR, des microcontrôleurs, la résistance, les Led et la plaquette de montage électronique.</a:t>
            </a:r>
            <a:endParaRPr sz="2000">
              <a:solidFill>
                <a:schemeClr val="dk1"/>
              </a:solidFill>
              <a:latin typeface="Calibri"/>
              <a:ea typeface="Calibri"/>
              <a:cs typeface="Calibri"/>
              <a:sym typeface="Calibri"/>
            </a:endParaRPr>
          </a:p>
        </p:txBody>
      </p:sp>
      <p:sp>
        <p:nvSpPr>
          <p:cNvPr id="875" name="Google Shape;875;p76"/>
          <p:cNvSpPr txBox="1"/>
          <p:nvPr/>
        </p:nvSpPr>
        <p:spPr>
          <a:xfrm>
            <a:off x="3997500" y="6365400"/>
            <a:ext cx="77718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2000">
                <a:solidFill>
                  <a:schemeClr val="dk1"/>
                </a:solidFill>
                <a:latin typeface="Calibri"/>
                <a:ea typeface="Calibri"/>
                <a:cs typeface="Calibri"/>
                <a:sym typeface="Calibri"/>
              </a:rPr>
              <a:t>Date de réalisation :</a:t>
            </a:r>
            <a:r>
              <a:rPr lang="en-US" sz="2000">
                <a:solidFill>
                  <a:schemeClr val="dk1"/>
                </a:solidFill>
                <a:latin typeface="Calibri"/>
                <a:ea typeface="Calibri"/>
                <a:cs typeface="Calibri"/>
                <a:sym typeface="Calibri"/>
              </a:rPr>
              <a:t> Prévu pour être réalisé sur une période de 2 jours.</a:t>
            </a:r>
            <a:endParaRPr sz="2000">
              <a:solidFill>
                <a:schemeClr val="dk1"/>
              </a:solidFill>
              <a:latin typeface="Calibri"/>
              <a:ea typeface="Calibri"/>
              <a:cs typeface="Calibri"/>
              <a:sym typeface="Calibri"/>
            </a:endParaRPr>
          </a:p>
        </p:txBody>
      </p:sp>
      <p:pic>
        <p:nvPicPr>
          <p:cNvPr id="876" name="Google Shape;876;p76"/>
          <p:cNvPicPr preferRelativeResize="0"/>
          <p:nvPr/>
        </p:nvPicPr>
        <p:blipFill rotWithShape="1">
          <a:blip r:embed="rId3">
            <a:alphaModFix/>
          </a:blip>
          <a:srcRect b="18945" l="19649" r="20932" t="21477"/>
          <a:stretch/>
        </p:blipFill>
        <p:spPr>
          <a:xfrm>
            <a:off x="166475" y="5308225"/>
            <a:ext cx="1612276" cy="1616625"/>
          </a:xfrm>
          <a:prstGeom prst="rect">
            <a:avLst/>
          </a:prstGeom>
          <a:noFill/>
          <a:ln>
            <a:noFill/>
          </a:ln>
        </p:spPr>
      </p:pic>
      <p:pic>
        <p:nvPicPr>
          <p:cNvPr id="877" name="Google Shape;877;p76"/>
          <p:cNvPicPr preferRelativeResize="0"/>
          <p:nvPr/>
        </p:nvPicPr>
        <p:blipFill>
          <a:blip r:embed="rId4">
            <a:alphaModFix/>
          </a:blip>
          <a:stretch>
            <a:fillRect/>
          </a:stretch>
        </p:blipFill>
        <p:spPr>
          <a:xfrm>
            <a:off x="606813" y="1021434"/>
            <a:ext cx="10978375" cy="413439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77"/>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262626"/>
              </a:buClr>
              <a:buSzPts val="5400"/>
              <a:buNone/>
            </a:pPr>
            <a:r>
              <a:rPr lang="en-US"/>
              <a:t>Principe de fonctionnement</a:t>
            </a:r>
            <a:endParaRPr/>
          </a:p>
        </p:txBody>
      </p:sp>
      <p:pic>
        <p:nvPicPr>
          <p:cNvPr id="883" name="Google Shape;883;p77"/>
          <p:cNvPicPr preferRelativeResize="0"/>
          <p:nvPr/>
        </p:nvPicPr>
        <p:blipFill>
          <a:blip r:embed="rId3">
            <a:alphaModFix/>
          </a:blip>
          <a:stretch>
            <a:fillRect/>
          </a:stretch>
        </p:blipFill>
        <p:spPr>
          <a:xfrm>
            <a:off x="166475" y="1683034"/>
            <a:ext cx="11887200" cy="472082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78"/>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262626"/>
              </a:buClr>
              <a:buSzPts val="5400"/>
              <a:buNone/>
            </a:pPr>
            <a:r>
              <a:rPr lang="en-US"/>
              <a:t>Principe de fonctionnement</a:t>
            </a:r>
            <a:endParaRPr/>
          </a:p>
        </p:txBody>
      </p:sp>
      <p:grpSp>
        <p:nvGrpSpPr>
          <p:cNvPr id="889" name="Google Shape;889;p78"/>
          <p:cNvGrpSpPr/>
          <p:nvPr/>
        </p:nvGrpSpPr>
        <p:grpSpPr>
          <a:xfrm>
            <a:off x="3993253" y="1808177"/>
            <a:ext cx="4209535" cy="4397950"/>
            <a:chOff x="2457916" y="1657335"/>
            <a:chExt cx="4209535" cy="4397950"/>
          </a:xfrm>
        </p:grpSpPr>
        <p:sp>
          <p:nvSpPr>
            <p:cNvPr id="890" name="Google Shape;890;p78"/>
            <p:cNvSpPr/>
            <p:nvPr/>
          </p:nvSpPr>
          <p:spPr>
            <a:xfrm>
              <a:off x="2527882" y="3860800"/>
              <a:ext cx="2044119" cy="2024231"/>
            </a:xfrm>
            <a:custGeom>
              <a:rect b="b" l="l" r="r" t="t"/>
              <a:pathLst>
                <a:path extrusionOk="0" h="2024231" w="2044119">
                  <a:moveTo>
                    <a:pt x="366464" y="0"/>
                  </a:moveTo>
                  <a:lnTo>
                    <a:pt x="556662" y="0"/>
                  </a:lnTo>
                  <a:cubicBezTo>
                    <a:pt x="561251" y="574041"/>
                    <a:pt x="908815" y="1117284"/>
                    <a:pt x="1480062" y="1349474"/>
                  </a:cubicBezTo>
                  <a:cubicBezTo>
                    <a:pt x="1664906" y="1424606"/>
                    <a:pt x="1856123" y="1460241"/>
                    <a:pt x="2044119" y="1459681"/>
                  </a:cubicBezTo>
                  <a:lnTo>
                    <a:pt x="2044119" y="1643731"/>
                  </a:lnTo>
                  <a:cubicBezTo>
                    <a:pt x="1976201" y="1643868"/>
                    <a:pt x="1907852" y="1639074"/>
                    <a:pt x="1839496" y="1629946"/>
                  </a:cubicBezTo>
                  <a:lnTo>
                    <a:pt x="1546504" y="2024231"/>
                  </a:lnTo>
                  <a:lnTo>
                    <a:pt x="955093" y="1783846"/>
                  </a:lnTo>
                  <a:lnTo>
                    <a:pt x="1025507" y="1299093"/>
                  </a:lnTo>
                  <a:cubicBezTo>
                    <a:pt x="905134" y="1209445"/>
                    <a:pt x="799404" y="1105116"/>
                    <a:pt x="713898" y="986746"/>
                  </a:cubicBezTo>
                  <a:lnTo>
                    <a:pt x="719682" y="1004573"/>
                  </a:lnTo>
                  <a:lnTo>
                    <a:pt x="195230" y="1037088"/>
                  </a:lnTo>
                  <a:lnTo>
                    <a:pt x="0" y="435261"/>
                  </a:lnTo>
                  <a:lnTo>
                    <a:pt x="381694" y="20215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891" name="Google Shape;891;p78"/>
            <p:cNvSpPr/>
            <p:nvPr/>
          </p:nvSpPr>
          <p:spPr>
            <a:xfrm rot="437364">
              <a:off x="4621552" y="3784736"/>
              <a:ext cx="1916761" cy="2157668"/>
            </a:xfrm>
            <a:custGeom>
              <a:rect b="b" l="l" r="r" t="t"/>
              <a:pathLst>
                <a:path extrusionOk="0" h="2157668" w="1916761">
                  <a:moveTo>
                    <a:pt x="1708415" y="144041"/>
                  </a:moveTo>
                  <a:lnTo>
                    <a:pt x="1725767" y="154715"/>
                  </a:lnTo>
                  <a:lnTo>
                    <a:pt x="1708415" y="150430"/>
                  </a:lnTo>
                  <a:close/>
                  <a:moveTo>
                    <a:pt x="1300025" y="24192"/>
                  </a:moveTo>
                  <a:lnTo>
                    <a:pt x="1489147" y="0"/>
                  </a:lnTo>
                  <a:cubicBezTo>
                    <a:pt x="1500273" y="82796"/>
                    <a:pt x="1504062" y="167059"/>
                    <a:pt x="1500308" y="252054"/>
                  </a:cubicBezTo>
                  <a:lnTo>
                    <a:pt x="1916761" y="480508"/>
                  </a:lnTo>
                  <a:lnTo>
                    <a:pt x="1751401" y="1090339"/>
                  </a:lnTo>
                  <a:lnTo>
                    <a:pt x="1246060" y="1081941"/>
                  </a:lnTo>
                  <a:cubicBezTo>
                    <a:pt x="1182167" y="1187433"/>
                    <a:pt x="1104758" y="1282578"/>
                    <a:pt x="1018020" y="1367515"/>
                  </a:cubicBezTo>
                  <a:lnTo>
                    <a:pt x="1183977" y="1795543"/>
                  </a:lnTo>
                  <a:lnTo>
                    <a:pt x="660625" y="2157668"/>
                  </a:lnTo>
                  <a:lnTo>
                    <a:pt x="452734" y="1979318"/>
                  </a:lnTo>
                  <a:lnTo>
                    <a:pt x="452343" y="1979754"/>
                  </a:lnTo>
                  <a:lnTo>
                    <a:pt x="407306" y="1940346"/>
                  </a:lnTo>
                  <a:lnTo>
                    <a:pt x="263664" y="1817114"/>
                  </a:lnTo>
                  <a:lnTo>
                    <a:pt x="265236" y="1816026"/>
                  </a:lnTo>
                  <a:lnTo>
                    <a:pt x="248277" y="1801186"/>
                  </a:lnTo>
                  <a:cubicBezTo>
                    <a:pt x="175016" y="1821669"/>
                    <a:pt x="99852" y="1836107"/>
                    <a:pt x="23294" y="1843500"/>
                  </a:cubicBezTo>
                  <a:lnTo>
                    <a:pt x="0" y="1661401"/>
                  </a:lnTo>
                  <a:cubicBezTo>
                    <a:pt x="586249" y="1594555"/>
                    <a:pt x="1099236" y="1182477"/>
                    <a:pt x="1261282" y="584868"/>
                  </a:cubicBezTo>
                  <a:cubicBezTo>
                    <a:pt x="1312404" y="396331"/>
                    <a:pt x="1323933" y="206529"/>
                    <a:pt x="1300025" y="2419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892" name="Google Shape;892;p78"/>
            <p:cNvSpPr/>
            <p:nvPr/>
          </p:nvSpPr>
          <p:spPr>
            <a:xfrm rot="437364">
              <a:off x="2587685" y="1769366"/>
              <a:ext cx="1903947" cy="2166804"/>
            </a:xfrm>
            <a:custGeom>
              <a:rect b="b" l="l" r="r" t="t"/>
              <a:pathLst>
                <a:path extrusionOk="0" h="2166804" w="1903947">
                  <a:moveTo>
                    <a:pt x="1248722" y="0"/>
                  </a:moveTo>
                  <a:lnTo>
                    <a:pt x="1627097" y="360618"/>
                  </a:lnTo>
                  <a:lnTo>
                    <a:pt x="1623294" y="362966"/>
                  </a:lnTo>
                  <a:cubicBezTo>
                    <a:pt x="1706758" y="337014"/>
                    <a:pt x="1792834" y="318893"/>
                    <a:pt x="1880669" y="309126"/>
                  </a:cubicBezTo>
                  <a:lnTo>
                    <a:pt x="1903947" y="491102"/>
                  </a:lnTo>
                  <a:cubicBezTo>
                    <a:pt x="1322097" y="562522"/>
                    <a:pt x="814151" y="973268"/>
                    <a:pt x="653054" y="1567381"/>
                  </a:cubicBezTo>
                  <a:cubicBezTo>
                    <a:pt x="600572" y="1760932"/>
                    <a:pt x="589817" y="1955818"/>
                    <a:pt x="615630" y="2142672"/>
                  </a:cubicBezTo>
                  <a:lnTo>
                    <a:pt x="426969" y="2166804"/>
                  </a:lnTo>
                  <a:cubicBezTo>
                    <a:pt x="416234" y="2094458"/>
                    <a:pt x="410995" y="2020927"/>
                    <a:pt x="410980" y="1946726"/>
                  </a:cubicBezTo>
                  <a:lnTo>
                    <a:pt x="0" y="1721274"/>
                  </a:lnTo>
                  <a:lnTo>
                    <a:pt x="165358" y="1111442"/>
                  </a:lnTo>
                  <a:lnTo>
                    <a:pt x="636319" y="1119271"/>
                  </a:lnTo>
                  <a:cubicBezTo>
                    <a:pt x="700213" y="1007851"/>
                    <a:pt x="777366" y="906262"/>
                    <a:pt x="864645" y="815331"/>
                  </a:cubicBezTo>
                  <a:lnTo>
                    <a:pt x="706904" y="33456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893" name="Google Shape;893;p78"/>
            <p:cNvSpPr/>
            <p:nvPr/>
          </p:nvSpPr>
          <p:spPr>
            <a:xfrm>
              <a:off x="4555381" y="1792645"/>
              <a:ext cx="2040813" cy="2068155"/>
            </a:xfrm>
            <a:custGeom>
              <a:rect b="b" l="l" r="r" t="t"/>
              <a:pathLst>
                <a:path extrusionOk="0" h="2068155" w="2040813">
                  <a:moveTo>
                    <a:pt x="520053" y="0"/>
                  </a:moveTo>
                  <a:lnTo>
                    <a:pt x="1111462" y="240384"/>
                  </a:lnTo>
                  <a:lnTo>
                    <a:pt x="1036786" y="754460"/>
                  </a:lnTo>
                  <a:lnTo>
                    <a:pt x="1021317" y="748171"/>
                  </a:lnTo>
                  <a:cubicBezTo>
                    <a:pt x="1142506" y="837417"/>
                    <a:pt x="1249045" y="941474"/>
                    <a:pt x="1335290" y="1059739"/>
                  </a:cubicBezTo>
                  <a:lnTo>
                    <a:pt x="1814020" y="1005063"/>
                  </a:lnTo>
                  <a:lnTo>
                    <a:pt x="2040813" y="1596059"/>
                  </a:lnTo>
                  <a:lnTo>
                    <a:pt x="1672411" y="1848385"/>
                  </a:lnTo>
                  <a:cubicBezTo>
                    <a:pt x="1682906" y="1920885"/>
                    <a:pt x="1688379" y="1994315"/>
                    <a:pt x="1687912" y="2068155"/>
                  </a:cubicBezTo>
                  <a:lnTo>
                    <a:pt x="1497249" y="2068155"/>
                  </a:lnTo>
                  <a:cubicBezTo>
                    <a:pt x="1499106" y="1488724"/>
                    <a:pt x="1150503" y="938186"/>
                    <a:pt x="574393" y="704018"/>
                  </a:cubicBezTo>
                  <a:cubicBezTo>
                    <a:pt x="467666" y="660637"/>
                    <a:pt x="358815" y="630425"/>
                    <a:pt x="249685" y="612618"/>
                  </a:cubicBezTo>
                  <a:cubicBezTo>
                    <a:pt x="213308" y="606683"/>
                    <a:pt x="176901" y="602126"/>
                    <a:pt x="140531" y="598919"/>
                  </a:cubicBezTo>
                  <a:cubicBezTo>
                    <a:pt x="93574" y="594779"/>
                    <a:pt x="46680" y="592889"/>
                    <a:pt x="0" y="593905"/>
                  </a:cubicBezTo>
                  <a:lnTo>
                    <a:pt x="0" y="409496"/>
                  </a:lnTo>
                  <a:cubicBezTo>
                    <a:pt x="74584" y="408781"/>
                    <a:pt x="149703" y="413983"/>
                    <a:pt x="224810" y="424420"/>
                  </a:cubicBezTo>
                  <a:lnTo>
                    <a:pt x="209339" y="41813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sp>
        <p:nvSpPr>
          <p:cNvPr id="894" name="Google Shape;894;p78"/>
          <p:cNvSpPr/>
          <p:nvPr/>
        </p:nvSpPr>
        <p:spPr>
          <a:xfrm>
            <a:off x="4971456" y="2892582"/>
            <a:ext cx="2229169" cy="222916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895" name="Google Shape;895;p78"/>
          <p:cNvSpPr/>
          <p:nvPr/>
        </p:nvSpPr>
        <p:spPr>
          <a:xfrm>
            <a:off x="4733980" y="2655106"/>
            <a:ext cx="2704121" cy="2704121"/>
          </a:xfrm>
          <a:prstGeom prst="donut">
            <a:avLst>
              <a:gd fmla="val 3866"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grpSp>
        <p:nvGrpSpPr>
          <p:cNvPr id="896" name="Google Shape;896;p78"/>
          <p:cNvGrpSpPr/>
          <p:nvPr/>
        </p:nvGrpSpPr>
        <p:grpSpPr>
          <a:xfrm>
            <a:off x="5275903" y="3456149"/>
            <a:ext cx="1689597" cy="840075"/>
            <a:chOff x="6670497" y="4267516"/>
            <a:chExt cx="4190656" cy="2083613"/>
          </a:xfrm>
        </p:grpSpPr>
        <p:sp>
          <p:nvSpPr>
            <p:cNvPr id="897" name="Google Shape;897;p78"/>
            <p:cNvSpPr/>
            <p:nvPr/>
          </p:nvSpPr>
          <p:spPr>
            <a:xfrm>
              <a:off x="6670497" y="4910589"/>
              <a:ext cx="2028518" cy="1440540"/>
            </a:xfrm>
            <a:custGeom>
              <a:rect b="b" l="l" r="r" t="t"/>
              <a:pathLst>
                <a:path extrusionOk="0" h="1440540" w="2028518">
                  <a:moveTo>
                    <a:pt x="1359605" y="1366447"/>
                  </a:moveTo>
                  <a:lnTo>
                    <a:pt x="1359605" y="1406271"/>
                  </a:lnTo>
                  <a:lnTo>
                    <a:pt x="1942246" y="1406271"/>
                  </a:lnTo>
                  <a:lnTo>
                    <a:pt x="1942246" y="1366447"/>
                  </a:lnTo>
                  <a:close/>
                  <a:moveTo>
                    <a:pt x="1359605" y="1305350"/>
                  </a:moveTo>
                  <a:lnTo>
                    <a:pt x="1359605" y="1345174"/>
                  </a:lnTo>
                  <a:lnTo>
                    <a:pt x="1942246" y="1345174"/>
                  </a:lnTo>
                  <a:lnTo>
                    <a:pt x="1942246" y="1305350"/>
                  </a:lnTo>
                  <a:close/>
                  <a:moveTo>
                    <a:pt x="1359605" y="1244254"/>
                  </a:moveTo>
                  <a:lnTo>
                    <a:pt x="1359605" y="1284078"/>
                  </a:lnTo>
                  <a:lnTo>
                    <a:pt x="1942246" y="1284078"/>
                  </a:lnTo>
                  <a:lnTo>
                    <a:pt x="1942246" y="1244254"/>
                  </a:lnTo>
                  <a:close/>
                  <a:moveTo>
                    <a:pt x="1359605" y="1183157"/>
                  </a:moveTo>
                  <a:lnTo>
                    <a:pt x="1359605" y="1222981"/>
                  </a:lnTo>
                  <a:lnTo>
                    <a:pt x="1942246" y="1222981"/>
                  </a:lnTo>
                  <a:lnTo>
                    <a:pt x="1942246" y="1183157"/>
                  </a:lnTo>
                  <a:close/>
                  <a:moveTo>
                    <a:pt x="1003047" y="821458"/>
                  </a:moveTo>
                  <a:lnTo>
                    <a:pt x="1003047" y="1439143"/>
                  </a:lnTo>
                  <a:lnTo>
                    <a:pt x="1259865" y="1439143"/>
                  </a:lnTo>
                  <a:lnTo>
                    <a:pt x="1259865" y="821458"/>
                  </a:lnTo>
                  <a:close/>
                  <a:moveTo>
                    <a:pt x="640721" y="818736"/>
                  </a:moveTo>
                  <a:lnTo>
                    <a:pt x="640721" y="1436421"/>
                  </a:lnTo>
                  <a:lnTo>
                    <a:pt x="860983" y="1436421"/>
                  </a:lnTo>
                  <a:lnTo>
                    <a:pt x="860983" y="818736"/>
                  </a:lnTo>
                  <a:close/>
                  <a:moveTo>
                    <a:pt x="1818380" y="734607"/>
                  </a:moveTo>
                  <a:lnTo>
                    <a:pt x="1818380" y="807677"/>
                  </a:lnTo>
                  <a:lnTo>
                    <a:pt x="1916476" y="807677"/>
                  </a:lnTo>
                  <a:lnTo>
                    <a:pt x="1916476" y="734607"/>
                  </a:lnTo>
                  <a:close/>
                  <a:moveTo>
                    <a:pt x="1634779" y="734607"/>
                  </a:moveTo>
                  <a:lnTo>
                    <a:pt x="1634779" y="807677"/>
                  </a:lnTo>
                  <a:lnTo>
                    <a:pt x="1732875" y="807677"/>
                  </a:lnTo>
                  <a:lnTo>
                    <a:pt x="1732875" y="734607"/>
                  </a:lnTo>
                  <a:close/>
                  <a:moveTo>
                    <a:pt x="1451179" y="734607"/>
                  </a:moveTo>
                  <a:lnTo>
                    <a:pt x="1451179" y="807677"/>
                  </a:lnTo>
                  <a:lnTo>
                    <a:pt x="1549275" y="807677"/>
                  </a:lnTo>
                  <a:lnTo>
                    <a:pt x="1549275" y="734607"/>
                  </a:lnTo>
                  <a:close/>
                  <a:moveTo>
                    <a:pt x="1818380" y="582994"/>
                  </a:moveTo>
                  <a:lnTo>
                    <a:pt x="1818380" y="656064"/>
                  </a:lnTo>
                  <a:lnTo>
                    <a:pt x="1916476" y="656064"/>
                  </a:lnTo>
                  <a:lnTo>
                    <a:pt x="1916476" y="582994"/>
                  </a:lnTo>
                  <a:close/>
                  <a:moveTo>
                    <a:pt x="1634779" y="582994"/>
                  </a:moveTo>
                  <a:lnTo>
                    <a:pt x="1634779" y="656064"/>
                  </a:lnTo>
                  <a:lnTo>
                    <a:pt x="1732875" y="656064"/>
                  </a:lnTo>
                  <a:lnTo>
                    <a:pt x="1732875" y="582994"/>
                  </a:lnTo>
                  <a:close/>
                  <a:moveTo>
                    <a:pt x="1451179" y="582994"/>
                  </a:moveTo>
                  <a:lnTo>
                    <a:pt x="1451179" y="656064"/>
                  </a:lnTo>
                  <a:lnTo>
                    <a:pt x="1549275" y="656064"/>
                  </a:lnTo>
                  <a:lnTo>
                    <a:pt x="1549275" y="582994"/>
                  </a:lnTo>
                  <a:close/>
                  <a:moveTo>
                    <a:pt x="403424" y="499916"/>
                  </a:moveTo>
                  <a:cubicBezTo>
                    <a:pt x="373157" y="499916"/>
                    <a:pt x="348620" y="524453"/>
                    <a:pt x="348620" y="554720"/>
                  </a:cubicBezTo>
                  <a:lnTo>
                    <a:pt x="348620" y="1438886"/>
                  </a:lnTo>
                  <a:lnTo>
                    <a:pt x="458227" y="1438886"/>
                  </a:lnTo>
                  <a:cubicBezTo>
                    <a:pt x="458227" y="1144164"/>
                    <a:pt x="458228" y="849442"/>
                    <a:pt x="458228" y="554720"/>
                  </a:cubicBezTo>
                  <a:cubicBezTo>
                    <a:pt x="458228" y="524453"/>
                    <a:pt x="433691" y="499916"/>
                    <a:pt x="403424" y="499916"/>
                  </a:cubicBezTo>
                  <a:close/>
                  <a:moveTo>
                    <a:pt x="169200" y="496212"/>
                  </a:moveTo>
                  <a:cubicBezTo>
                    <a:pt x="138933" y="496212"/>
                    <a:pt x="114396" y="520749"/>
                    <a:pt x="114396" y="551016"/>
                  </a:cubicBezTo>
                  <a:lnTo>
                    <a:pt x="114396" y="1435182"/>
                  </a:lnTo>
                  <a:lnTo>
                    <a:pt x="224003" y="1435182"/>
                  </a:lnTo>
                  <a:cubicBezTo>
                    <a:pt x="224003" y="1140460"/>
                    <a:pt x="224004" y="845738"/>
                    <a:pt x="224004" y="551016"/>
                  </a:cubicBezTo>
                  <a:cubicBezTo>
                    <a:pt x="224004" y="520749"/>
                    <a:pt x="199467" y="496212"/>
                    <a:pt x="169200" y="496212"/>
                  </a:cubicBezTo>
                  <a:close/>
                  <a:moveTo>
                    <a:pt x="1818380" y="431380"/>
                  </a:moveTo>
                  <a:lnTo>
                    <a:pt x="1818380" y="504450"/>
                  </a:lnTo>
                  <a:lnTo>
                    <a:pt x="1916476" y="504450"/>
                  </a:lnTo>
                  <a:lnTo>
                    <a:pt x="1916476" y="431380"/>
                  </a:lnTo>
                  <a:close/>
                  <a:moveTo>
                    <a:pt x="1634779" y="431380"/>
                  </a:moveTo>
                  <a:lnTo>
                    <a:pt x="1634779" y="504450"/>
                  </a:lnTo>
                  <a:lnTo>
                    <a:pt x="1732875" y="504450"/>
                  </a:lnTo>
                  <a:lnTo>
                    <a:pt x="1732875" y="431380"/>
                  </a:lnTo>
                  <a:close/>
                  <a:moveTo>
                    <a:pt x="1451179" y="431380"/>
                  </a:moveTo>
                  <a:lnTo>
                    <a:pt x="1451179" y="504450"/>
                  </a:lnTo>
                  <a:lnTo>
                    <a:pt x="1549275" y="504450"/>
                  </a:lnTo>
                  <a:lnTo>
                    <a:pt x="1549275" y="431380"/>
                  </a:lnTo>
                  <a:close/>
                  <a:moveTo>
                    <a:pt x="1254606" y="431380"/>
                  </a:moveTo>
                  <a:lnTo>
                    <a:pt x="1254606" y="504450"/>
                  </a:lnTo>
                  <a:lnTo>
                    <a:pt x="1352702" y="504450"/>
                  </a:lnTo>
                  <a:lnTo>
                    <a:pt x="1352702" y="431380"/>
                  </a:lnTo>
                  <a:close/>
                  <a:moveTo>
                    <a:pt x="1071005" y="431380"/>
                  </a:moveTo>
                  <a:lnTo>
                    <a:pt x="1071005" y="504450"/>
                  </a:lnTo>
                  <a:lnTo>
                    <a:pt x="1169101" y="504450"/>
                  </a:lnTo>
                  <a:lnTo>
                    <a:pt x="1169101" y="431380"/>
                  </a:lnTo>
                  <a:close/>
                  <a:moveTo>
                    <a:pt x="887405" y="431380"/>
                  </a:moveTo>
                  <a:lnTo>
                    <a:pt x="887405" y="504450"/>
                  </a:lnTo>
                  <a:lnTo>
                    <a:pt x="985501" y="504450"/>
                  </a:lnTo>
                  <a:lnTo>
                    <a:pt x="985501" y="431380"/>
                  </a:lnTo>
                  <a:close/>
                  <a:moveTo>
                    <a:pt x="726849" y="431380"/>
                  </a:moveTo>
                  <a:lnTo>
                    <a:pt x="726849" y="504450"/>
                  </a:lnTo>
                  <a:lnTo>
                    <a:pt x="824945" y="504450"/>
                  </a:lnTo>
                  <a:lnTo>
                    <a:pt x="824945" y="431380"/>
                  </a:lnTo>
                  <a:close/>
                  <a:moveTo>
                    <a:pt x="543248" y="431380"/>
                  </a:moveTo>
                  <a:lnTo>
                    <a:pt x="543248" y="504450"/>
                  </a:lnTo>
                  <a:lnTo>
                    <a:pt x="641344" y="504450"/>
                  </a:lnTo>
                  <a:lnTo>
                    <a:pt x="641344" y="431380"/>
                  </a:lnTo>
                  <a:close/>
                  <a:moveTo>
                    <a:pt x="525663" y="0"/>
                  </a:moveTo>
                  <a:lnTo>
                    <a:pt x="525663" y="296929"/>
                  </a:lnTo>
                  <a:lnTo>
                    <a:pt x="1026614" y="0"/>
                  </a:lnTo>
                  <a:lnTo>
                    <a:pt x="1026614" y="296930"/>
                  </a:lnTo>
                  <a:lnTo>
                    <a:pt x="1527566" y="0"/>
                  </a:lnTo>
                  <a:lnTo>
                    <a:pt x="1527566" y="296930"/>
                  </a:lnTo>
                  <a:lnTo>
                    <a:pt x="2028518" y="0"/>
                  </a:lnTo>
                  <a:lnTo>
                    <a:pt x="2028518" y="311577"/>
                  </a:lnTo>
                  <a:lnTo>
                    <a:pt x="2028518" y="1440540"/>
                  </a:lnTo>
                  <a:lnTo>
                    <a:pt x="0" y="1440540"/>
                  </a:lnTo>
                  <a:lnTo>
                    <a:pt x="0" y="311577"/>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8" name="Google Shape;898;p78"/>
            <p:cNvSpPr/>
            <p:nvPr/>
          </p:nvSpPr>
          <p:spPr>
            <a:xfrm>
              <a:off x="8698073" y="4267516"/>
              <a:ext cx="2163080" cy="2082019"/>
            </a:xfrm>
            <a:custGeom>
              <a:rect b="b" l="l" r="r" t="t"/>
              <a:pathLst>
                <a:path extrusionOk="0" h="2082019" w="2163080">
                  <a:moveTo>
                    <a:pt x="1708938" y="2004560"/>
                  </a:moveTo>
                  <a:lnTo>
                    <a:pt x="1708938" y="2044384"/>
                  </a:lnTo>
                  <a:lnTo>
                    <a:pt x="2059441" y="2044384"/>
                  </a:lnTo>
                  <a:lnTo>
                    <a:pt x="2059441" y="2004560"/>
                  </a:lnTo>
                  <a:close/>
                  <a:moveTo>
                    <a:pt x="1293406" y="2004560"/>
                  </a:moveTo>
                  <a:lnTo>
                    <a:pt x="1293406" y="2044384"/>
                  </a:lnTo>
                  <a:lnTo>
                    <a:pt x="1643909" y="2044384"/>
                  </a:lnTo>
                  <a:lnTo>
                    <a:pt x="1643909" y="2004560"/>
                  </a:lnTo>
                  <a:close/>
                  <a:moveTo>
                    <a:pt x="1708938" y="1943463"/>
                  </a:moveTo>
                  <a:lnTo>
                    <a:pt x="1708938" y="1983287"/>
                  </a:lnTo>
                  <a:lnTo>
                    <a:pt x="2059441" y="1983287"/>
                  </a:lnTo>
                  <a:lnTo>
                    <a:pt x="2059441" y="1943463"/>
                  </a:lnTo>
                  <a:close/>
                  <a:moveTo>
                    <a:pt x="1293406" y="1943463"/>
                  </a:moveTo>
                  <a:lnTo>
                    <a:pt x="1293406" y="1983287"/>
                  </a:lnTo>
                  <a:lnTo>
                    <a:pt x="1643909" y="1983287"/>
                  </a:lnTo>
                  <a:lnTo>
                    <a:pt x="1643909" y="1943463"/>
                  </a:lnTo>
                  <a:close/>
                  <a:moveTo>
                    <a:pt x="1708938" y="1882367"/>
                  </a:moveTo>
                  <a:lnTo>
                    <a:pt x="1708938" y="1922191"/>
                  </a:lnTo>
                  <a:lnTo>
                    <a:pt x="2059441" y="1922191"/>
                  </a:lnTo>
                  <a:lnTo>
                    <a:pt x="2059441" y="1882367"/>
                  </a:lnTo>
                  <a:close/>
                  <a:moveTo>
                    <a:pt x="1293406" y="1882367"/>
                  </a:moveTo>
                  <a:lnTo>
                    <a:pt x="1293406" y="1922191"/>
                  </a:lnTo>
                  <a:lnTo>
                    <a:pt x="1643909" y="1922191"/>
                  </a:lnTo>
                  <a:lnTo>
                    <a:pt x="1643909" y="1882367"/>
                  </a:lnTo>
                  <a:close/>
                  <a:moveTo>
                    <a:pt x="1024178" y="1873675"/>
                  </a:moveTo>
                  <a:lnTo>
                    <a:pt x="1024178" y="1939321"/>
                  </a:lnTo>
                  <a:lnTo>
                    <a:pt x="1122274" y="1939321"/>
                  </a:lnTo>
                  <a:lnTo>
                    <a:pt x="1122274" y="1873675"/>
                  </a:lnTo>
                  <a:close/>
                  <a:moveTo>
                    <a:pt x="840577" y="1873675"/>
                  </a:moveTo>
                  <a:lnTo>
                    <a:pt x="840577" y="1939321"/>
                  </a:lnTo>
                  <a:lnTo>
                    <a:pt x="938673" y="1939321"/>
                  </a:lnTo>
                  <a:lnTo>
                    <a:pt x="938673" y="1873675"/>
                  </a:lnTo>
                  <a:close/>
                  <a:moveTo>
                    <a:pt x="656977" y="1873675"/>
                  </a:moveTo>
                  <a:lnTo>
                    <a:pt x="656977" y="1939321"/>
                  </a:lnTo>
                  <a:lnTo>
                    <a:pt x="755073" y="1939321"/>
                  </a:lnTo>
                  <a:lnTo>
                    <a:pt x="755073" y="1873675"/>
                  </a:lnTo>
                  <a:close/>
                  <a:moveTo>
                    <a:pt x="1708938" y="1821270"/>
                  </a:moveTo>
                  <a:lnTo>
                    <a:pt x="1708938" y="1861094"/>
                  </a:lnTo>
                  <a:lnTo>
                    <a:pt x="2059441" y="1861094"/>
                  </a:lnTo>
                  <a:lnTo>
                    <a:pt x="2059441" y="1821270"/>
                  </a:lnTo>
                  <a:close/>
                  <a:moveTo>
                    <a:pt x="1293406" y="1821270"/>
                  </a:moveTo>
                  <a:lnTo>
                    <a:pt x="1293406" y="1861094"/>
                  </a:lnTo>
                  <a:lnTo>
                    <a:pt x="1643909" y="1861094"/>
                  </a:lnTo>
                  <a:lnTo>
                    <a:pt x="1643909" y="1821270"/>
                  </a:lnTo>
                  <a:close/>
                  <a:moveTo>
                    <a:pt x="1024178" y="1737466"/>
                  </a:moveTo>
                  <a:lnTo>
                    <a:pt x="1024178" y="1803112"/>
                  </a:lnTo>
                  <a:lnTo>
                    <a:pt x="1122274" y="1803112"/>
                  </a:lnTo>
                  <a:lnTo>
                    <a:pt x="1122274" y="1737466"/>
                  </a:lnTo>
                  <a:close/>
                  <a:moveTo>
                    <a:pt x="840577" y="1737466"/>
                  </a:moveTo>
                  <a:lnTo>
                    <a:pt x="840577" y="1803112"/>
                  </a:lnTo>
                  <a:lnTo>
                    <a:pt x="938673" y="1803112"/>
                  </a:lnTo>
                  <a:lnTo>
                    <a:pt x="938673" y="1737466"/>
                  </a:lnTo>
                  <a:close/>
                  <a:moveTo>
                    <a:pt x="656977" y="1737466"/>
                  </a:moveTo>
                  <a:lnTo>
                    <a:pt x="656977" y="1803112"/>
                  </a:lnTo>
                  <a:lnTo>
                    <a:pt x="755073" y="1803112"/>
                  </a:lnTo>
                  <a:lnTo>
                    <a:pt x="755073" y="1737466"/>
                  </a:lnTo>
                  <a:close/>
                  <a:moveTo>
                    <a:pt x="1024178" y="1601257"/>
                  </a:moveTo>
                  <a:lnTo>
                    <a:pt x="1024178" y="1666903"/>
                  </a:lnTo>
                  <a:lnTo>
                    <a:pt x="1122274" y="1666903"/>
                  </a:lnTo>
                  <a:lnTo>
                    <a:pt x="1122274" y="1601257"/>
                  </a:lnTo>
                  <a:close/>
                  <a:moveTo>
                    <a:pt x="840577" y="1601257"/>
                  </a:moveTo>
                  <a:lnTo>
                    <a:pt x="840577" y="1666903"/>
                  </a:lnTo>
                  <a:lnTo>
                    <a:pt x="938673" y="1666903"/>
                  </a:lnTo>
                  <a:lnTo>
                    <a:pt x="938673" y="1601257"/>
                  </a:lnTo>
                  <a:close/>
                  <a:moveTo>
                    <a:pt x="656977" y="1601257"/>
                  </a:moveTo>
                  <a:lnTo>
                    <a:pt x="656977" y="1666903"/>
                  </a:lnTo>
                  <a:lnTo>
                    <a:pt x="755073" y="1666903"/>
                  </a:lnTo>
                  <a:lnTo>
                    <a:pt x="755073" y="1601257"/>
                  </a:lnTo>
                  <a:close/>
                  <a:moveTo>
                    <a:pt x="1949811" y="1437108"/>
                  </a:moveTo>
                  <a:lnTo>
                    <a:pt x="1949811" y="1502754"/>
                  </a:lnTo>
                  <a:lnTo>
                    <a:pt x="2047907" y="1502754"/>
                  </a:lnTo>
                  <a:lnTo>
                    <a:pt x="2047907" y="1437108"/>
                  </a:lnTo>
                  <a:close/>
                  <a:moveTo>
                    <a:pt x="1766210" y="1437108"/>
                  </a:moveTo>
                  <a:lnTo>
                    <a:pt x="1766210" y="1502754"/>
                  </a:lnTo>
                  <a:lnTo>
                    <a:pt x="1864306" y="1502754"/>
                  </a:lnTo>
                  <a:lnTo>
                    <a:pt x="1864306" y="1437108"/>
                  </a:lnTo>
                  <a:close/>
                  <a:moveTo>
                    <a:pt x="1582610" y="1437108"/>
                  </a:moveTo>
                  <a:lnTo>
                    <a:pt x="1582610" y="1502754"/>
                  </a:lnTo>
                  <a:lnTo>
                    <a:pt x="1680706" y="1502754"/>
                  </a:lnTo>
                  <a:lnTo>
                    <a:pt x="1680706" y="1437108"/>
                  </a:lnTo>
                  <a:close/>
                  <a:moveTo>
                    <a:pt x="1386037" y="1437108"/>
                  </a:moveTo>
                  <a:lnTo>
                    <a:pt x="1386037" y="1502754"/>
                  </a:lnTo>
                  <a:lnTo>
                    <a:pt x="1484133" y="1502754"/>
                  </a:lnTo>
                  <a:lnTo>
                    <a:pt x="1484133" y="1437108"/>
                  </a:lnTo>
                  <a:close/>
                  <a:moveTo>
                    <a:pt x="1202437" y="1437108"/>
                  </a:moveTo>
                  <a:lnTo>
                    <a:pt x="1202437" y="1502754"/>
                  </a:lnTo>
                  <a:lnTo>
                    <a:pt x="1300533" y="1502754"/>
                  </a:lnTo>
                  <a:lnTo>
                    <a:pt x="1300533" y="1437108"/>
                  </a:lnTo>
                  <a:close/>
                  <a:moveTo>
                    <a:pt x="1024178" y="1437108"/>
                  </a:moveTo>
                  <a:lnTo>
                    <a:pt x="1024178" y="1502754"/>
                  </a:lnTo>
                  <a:lnTo>
                    <a:pt x="1122274" y="1502754"/>
                  </a:lnTo>
                  <a:lnTo>
                    <a:pt x="1122274" y="1437108"/>
                  </a:lnTo>
                  <a:close/>
                  <a:moveTo>
                    <a:pt x="840577" y="1437108"/>
                  </a:moveTo>
                  <a:lnTo>
                    <a:pt x="840577" y="1502754"/>
                  </a:lnTo>
                  <a:lnTo>
                    <a:pt x="938673" y="1502754"/>
                  </a:lnTo>
                  <a:lnTo>
                    <a:pt x="938673" y="1437108"/>
                  </a:lnTo>
                  <a:close/>
                  <a:moveTo>
                    <a:pt x="656977" y="1437108"/>
                  </a:moveTo>
                  <a:lnTo>
                    <a:pt x="656977" y="1502754"/>
                  </a:lnTo>
                  <a:lnTo>
                    <a:pt x="755073" y="1502754"/>
                  </a:lnTo>
                  <a:lnTo>
                    <a:pt x="755073" y="1437108"/>
                  </a:lnTo>
                  <a:close/>
                  <a:moveTo>
                    <a:pt x="1037978" y="331011"/>
                  </a:moveTo>
                  <a:lnTo>
                    <a:pt x="1037978" y="465308"/>
                  </a:lnTo>
                  <a:lnTo>
                    <a:pt x="1059098" y="468502"/>
                  </a:lnTo>
                  <a:cubicBezTo>
                    <a:pt x="1105963" y="483078"/>
                    <a:pt x="1143941" y="517827"/>
                    <a:pt x="1162875" y="562591"/>
                  </a:cubicBezTo>
                  <a:lnTo>
                    <a:pt x="1173239" y="613926"/>
                  </a:lnTo>
                  <a:lnTo>
                    <a:pt x="1175942" y="613926"/>
                  </a:lnTo>
                  <a:lnTo>
                    <a:pt x="1175942" y="627317"/>
                  </a:lnTo>
                  <a:lnTo>
                    <a:pt x="1175943" y="627321"/>
                  </a:lnTo>
                  <a:lnTo>
                    <a:pt x="1175942" y="1063497"/>
                  </a:lnTo>
                  <a:lnTo>
                    <a:pt x="1283069" y="1063497"/>
                  </a:lnTo>
                  <a:lnTo>
                    <a:pt x="1283069" y="627216"/>
                  </a:lnTo>
                  <a:cubicBezTo>
                    <a:pt x="1283069" y="558334"/>
                    <a:pt x="1324949" y="499233"/>
                    <a:pt x="1384635" y="473988"/>
                  </a:cubicBezTo>
                  <a:lnTo>
                    <a:pt x="1437863" y="463242"/>
                  </a:lnTo>
                  <a:lnTo>
                    <a:pt x="1437863" y="331011"/>
                  </a:lnTo>
                  <a:close/>
                  <a:moveTo>
                    <a:pt x="785279" y="331011"/>
                  </a:moveTo>
                  <a:lnTo>
                    <a:pt x="785279" y="1063497"/>
                  </a:lnTo>
                  <a:lnTo>
                    <a:pt x="843351" y="1063497"/>
                  </a:lnTo>
                  <a:lnTo>
                    <a:pt x="843351" y="627321"/>
                  </a:lnTo>
                  <a:cubicBezTo>
                    <a:pt x="843351" y="558439"/>
                    <a:pt x="885231" y="499339"/>
                    <a:pt x="944917" y="474094"/>
                  </a:cubicBezTo>
                  <a:lnTo>
                    <a:pt x="996379" y="463704"/>
                  </a:lnTo>
                  <a:lnTo>
                    <a:pt x="996379" y="331011"/>
                  </a:lnTo>
                  <a:close/>
                  <a:moveTo>
                    <a:pt x="683756" y="0"/>
                  </a:moveTo>
                  <a:lnTo>
                    <a:pt x="785279" y="0"/>
                  </a:lnTo>
                  <a:lnTo>
                    <a:pt x="785279" y="1"/>
                  </a:lnTo>
                  <a:lnTo>
                    <a:pt x="785279" y="150699"/>
                  </a:lnTo>
                  <a:lnTo>
                    <a:pt x="785279" y="150703"/>
                  </a:lnTo>
                  <a:lnTo>
                    <a:pt x="785279" y="185573"/>
                  </a:lnTo>
                  <a:lnTo>
                    <a:pt x="785279" y="268612"/>
                  </a:lnTo>
                  <a:lnTo>
                    <a:pt x="1437863" y="268612"/>
                  </a:lnTo>
                  <a:lnTo>
                    <a:pt x="1437863" y="268180"/>
                  </a:lnTo>
                  <a:lnTo>
                    <a:pt x="1479462" y="268180"/>
                  </a:lnTo>
                  <a:lnTo>
                    <a:pt x="1479462" y="466997"/>
                  </a:lnTo>
                  <a:lnTo>
                    <a:pt x="1514095" y="473988"/>
                  </a:lnTo>
                  <a:cubicBezTo>
                    <a:pt x="1558860" y="492922"/>
                    <a:pt x="1593608" y="530900"/>
                    <a:pt x="1608185" y="577765"/>
                  </a:cubicBezTo>
                  <a:lnTo>
                    <a:pt x="1613636" y="613821"/>
                  </a:lnTo>
                  <a:lnTo>
                    <a:pt x="1615660" y="613821"/>
                  </a:lnTo>
                  <a:lnTo>
                    <a:pt x="1615660" y="627210"/>
                  </a:lnTo>
                  <a:lnTo>
                    <a:pt x="1615661" y="627216"/>
                  </a:lnTo>
                  <a:lnTo>
                    <a:pt x="1615660" y="1063497"/>
                  </a:lnTo>
                  <a:lnTo>
                    <a:pt x="2163080" y="1063497"/>
                  </a:lnTo>
                  <a:lnTo>
                    <a:pt x="2163080" y="1184656"/>
                  </a:lnTo>
                  <a:lnTo>
                    <a:pt x="2163080" y="1530190"/>
                  </a:lnTo>
                  <a:lnTo>
                    <a:pt x="2163080" y="2078653"/>
                  </a:lnTo>
                  <a:lnTo>
                    <a:pt x="2163080" y="2082019"/>
                  </a:lnTo>
                  <a:lnTo>
                    <a:pt x="499194" y="2082019"/>
                  </a:lnTo>
                  <a:lnTo>
                    <a:pt x="499105" y="2082019"/>
                  </a:lnTo>
                  <a:lnTo>
                    <a:pt x="421721" y="2082019"/>
                  </a:lnTo>
                  <a:lnTo>
                    <a:pt x="421721" y="1864776"/>
                  </a:lnTo>
                  <a:lnTo>
                    <a:pt x="327071" y="1864776"/>
                  </a:lnTo>
                  <a:lnTo>
                    <a:pt x="327071" y="2082019"/>
                  </a:lnTo>
                  <a:lnTo>
                    <a:pt x="249597" y="2082019"/>
                  </a:lnTo>
                  <a:lnTo>
                    <a:pt x="249597" y="2082018"/>
                  </a:lnTo>
                  <a:lnTo>
                    <a:pt x="163326" y="2082018"/>
                  </a:lnTo>
                  <a:lnTo>
                    <a:pt x="163326" y="1864776"/>
                  </a:lnTo>
                  <a:lnTo>
                    <a:pt x="68676" y="1864776"/>
                  </a:lnTo>
                  <a:lnTo>
                    <a:pt x="68676" y="2082018"/>
                  </a:lnTo>
                  <a:lnTo>
                    <a:pt x="0" y="2082018"/>
                  </a:lnTo>
                  <a:lnTo>
                    <a:pt x="0" y="1070653"/>
                  </a:lnTo>
                  <a:lnTo>
                    <a:pt x="0" y="957871"/>
                  </a:lnTo>
                  <a:lnTo>
                    <a:pt x="0" y="957207"/>
                  </a:lnTo>
                  <a:lnTo>
                    <a:pt x="91842" y="957207"/>
                  </a:lnTo>
                  <a:lnTo>
                    <a:pt x="91842" y="351653"/>
                  </a:lnTo>
                  <a:lnTo>
                    <a:pt x="91841" y="351653"/>
                  </a:lnTo>
                  <a:lnTo>
                    <a:pt x="91841" y="185571"/>
                  </a:lnTo>
                  <a:lnTo>
                    <a:pt x="237438" y="185571"/>
                  </a:lnTo>
                  <a:lnTo>
                    <a:pt x="383036" y="185571"/>
                  </a:lnTo>
                  <a:lnTo>
                    <a:pt x="383037" y="185571"/>
                  </a:lnTo>
                  <a:lnTo>
                    <a:pt x="383037" y="337527"/>
                  </a:lnTo>
                  <a:lnTo>
                    <a:pt x="383038" y="337527"/>
                  </a:lnTo>
                  <a:lnTo>
                    <a:pt x="383038" y="337530"/>
                  </a:lnTo>
                  <a:lnTo>
                    <a:pt x="383038" y="955499"/>
                  </a:lnTo>
                  <a:lnTo>
                    <a:pt x="499194" y="955499"/>
                  </a:lnTo>
                  <a:lnTo>
                    <a:pt x="499194" y="956944"/>
                  </a:lnTo>
                  <a:lnTo>
                    <a:pt x="499194" y="1063497"/>
                  </a:lnTo>
                  <a:lnTo>
                    <a:pt x="591966" y="1063497"/>
                  </a:lnTo>
                  <a:lnTo>
                    <a:pt x="591966" y="185573"/>
                  </a:lnTo>
                  <a:lnTo>
                    <a:pt x="591966" y="150703"/>
                  </a:lnTo>
                  <a:lnTo>
                    <a:pt x="591966" y="1"/>
                  </a:lnTo>
                  <a:lnTo>
                    <a:pt x="683756" y="1"/>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899" name="Google Shape;899;p78"/>
          <p:cNvSpPr/>
          <p:nvPr/>
        </p:nvSpPr>
        <p:spPr>
          <a:xfrm>
            <a:off x="5568942" y="3157178"/>
            <a:ext cx="527058" cy="387991"/>
          </a:xfrm>
          <a:custGeom>
            <a:rect b="b" l="l" r="r" t="t"/>
            <a:pathLst>
              <a:path extrusionOk="0" h="2751770" w="373808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00" name="Google Shape;900;p78"/>
          <p:cNvGrpSpPr/>
          <p:nvPr/>
        </p:nvGrpSpPr>
        <p:grpSpPr>
          <a:xfrm>
            <a:off x="5609822" y="4426961"/>
            <a:ext cx="1000609" cy="465288"/>
            <a:chOff x="7729280" y="2195997"/>
            <a:chExt cx="2143740" cy="996849"/>
          </a:xfrm>
        </p:grpSpPr>
        <p:sp>
          <p:nvSpPr>
            <p:cNvPr id="901" name="Google Shape;901;p78"/>
            <p:cNvSpPr/>
            <p:nvPr/>
          </p:nvSpPr>
          <p:spPr>
            <a:xfrm>
              <a:off x="7729280" y="2195997"/>
              <a:ext cx="2143740" cy="996849"/>
            </a:xfrm>
            <a:custGeom>
              <a:rect b="b" l="l" r="r" t="t"/>
              <a:pathLst>
                <a:path extrusionOk="0" h="866179" w="1862733">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2" name="Google Shape;902;p78"/>
            <p:cNvSpPr/>
            <p:nvPr/>
          </p:nvSpPr>
          <p:spPr>
            <a:xfrm>
              <a:off x="8421007" y="2543552"/>
              <a:ext cx="443936" cy="326800"/>
            </a:xfrm>
            <a:custGeom>
              <a:rect b="b" l="l" r="r" t="t"/>
              <a:pathLst>
                <a:path extrusionOk="0" h="2751770" w="373808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903" name="Google Shape;903;p78"/>
          <p:cNvSpPr txBox="1"/>
          <p:nvPr/>
        </p:nvSpPr>
        <p:spPr>
          <a:xfrm>
            <a:off x="8140555" y="3828300"/>
            <a:ext cx="3195600" cy="507900"/>
          </a:xfrm>
          <a:prstGeom prst="rect">
            <a:avLst/>
          </a:prstGeom>
          <a:noFill/>
          <a:ln>
            <a:noFill/>
          </a:ln>
        </p:spPr>
        <p:txBody>
          <a:bodyPr anchorCtr="0" anchor="ctr"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2700">
                <a:solidFill>
                  <a:schemeClr val="accent1"/>
                </a:solidFill>
              </a:rPr>
              <a:t>Réinitialisation</a:t>
            </a:r>
            <a:endParaRPr/>
          </a:p>
        </p:txBody>
      </p:sp>
      <p:sp>
        <p:nvSpPr>
          <p:cNvPr id="904" name="Google Shape;904;p78"/>
          <p:cNvSpPr txBox="1"/>
          <p:nvPr/>
        </p:nvSpPr>
        <p:spPr>
          <a:xfrm>
            <a:off x="323525" y="3828300"/>
            <a:ext cx="3708000" cy="507900"/>
          </a:xfrm>
          <a:prstGeom prst="rect">
            <a:avLst/>
          </a:prstGeom>
          <a:noFill/>
          <a:ln>
            <a:noFill/>
          </a:ln>
        </p:spPr>
        <p:txBody>
          <a:bodyPr anchorCtr="0" anchor="ctr"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2700">
                <a:solidFill>
                  <a:schemeClr val="accent1"/>
                </a:solidFill>
              </a:rPr>
              <a:t>Gestion de la priorité</a:t>
            </a:r>
            <a:endParaRPr/>
          </a:p>
        </p:txBody>
      </p:sp>
      <p:sp>
        <p:nvSpPr>
          <p:cNvPr id="905" name="Google Shape;905;p78"/>
          <p:cNvSpPr txBox="1"/>
          <p:nvPr/>
        </p:nvSpPr>
        <p:spPr>
          <a:xfrm>
            <a:off x="559834" y="5571925"/>
            <a:ext cx="3958800" cy="507900"/>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Clr>
                <a:schemeClr val="dk1"/>
              </a:buClr>
              <a:buFont typeface="Arial"/>
              <a:buNone/>
            </a:pPr>
            <a:r>
              <a:rPr b="1" lang="en-US" sz="2700">
                <a:solidFill>
                  <a:schemeClr val="accent1"/>
                </a:solidFill>
              </a:rPr>
              <a:t>Priorité aux véhicules </a:t>
            </a:r>
            <a:endParaRPr/>
          </a:p>
        </p:txBody>
      </p:sp>
      <p:sp>
        <p:nvSpPr>
          <p:cNvPr id="906" name="Google Shape;906;p78"/>
          <p:cNvSpPr txBox="1"/>
          <p:nvPr/>
        </p:nvSpPr>
        <p:spPr>
          <a:xfrm>
            <a:off x="7683535" y="5359225"/>
            <a:ext cx="3848700" cy="507900"/>
          </a:xfrm>
          <a:prstGeom prst="rect">
            <a:avLst/>
          </a:prstGeom>
          <a:noFill/>
          <a:ln>
            <a:noFill/>
          </a:ln>
        </p:spPr>
        <p:txBody>
          <a:bodyPr anchorCtr="0" anchor="ctr" bIns="45700" lIns="91425" spcFirstLastPara="1" rIns="91425" wrap="square" tIns="45700">
            <a:spAutoFit/>
          </a:bodyPr>
          <a:lstStyle/>
          <a:p>
            <a:pPr indent="0" lvl="0" marL="0" rtl="0" algn="l">
              <a:spcBef>
                <a:spcPts val="0"/>
              </a:spcBef>
              <a:spcAft>
                <a:spcPts val="0"/>
              </a:spcAft>
              <a:buNone/>
            </a:pPr>
            <a:r>
              <a:rPr b="1" lang="en-US" sz="2700">
                <a:solidFill>
                  <a:schemeClr val="accent1"/>
                </a:solidFill>
              </a:rPr>
              <a:t>Priorités aux piétons</a:t>
            </a:r>
            <a:endParaRPr>
              <a:solidFill>
                <a:srgbClr val="3F3F3F"/>
              </a:solidFill>
            </a:endParaRPr>
          </a:p>
        </p:txBody>
      </p:sp>
      <p:sp>
        <p:nvSpPr>
          <p:cNvPr id="907" name="Google Shape;907;p78"/>
          <p:cNvSpPr txBox="1"/>
          <p:nvPr/>
        </p:nvSpPr>
        <p:spPr>
          <a:xfrm>
            <a:off x="8397377" y="1772325"/>
            <a:ext cx="3848700" cy="5079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700">
                <a:solidFill>
                  <a:schemeClr val="accent1"/>
                </a:solidFill>
              </a:rPr>
              <a:t>Affichage du temps </a:t>
            </a:r>
            <a:endParaRPr b="1" sz="2700">
              <a:solidFill>
                <a:schemeClr val="accent1"/>
              </a:solidFill>
              <a:latin typeface="Arial"/>
              <a:ea typeface="Arial"/>
              <a:cs typeface="Arial"/>
              <a:sym typeface="Arial"/>
            </a:endParaRPr>
          </a:p>
        </p:txBody>
      </p:sp>
      <p:sp>
        <p:nvSpPr>
          <p:cNvPr id="908" name="Google Shape;908;p78"/>
          <p:cNvSpPr txBox="1"/>
          <p:nvPr/>
        </p:nvSpPr>
        <p:spPr>
          <a:xfrm>
            <a:off x="738555" y="1779360"/>
            <a:ext cx="3060000" cy="507831"/>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b="1" lang="en-US" sz="2700">
                <a:solidFill>
                  <a:schemeClr val="accent1"/>
                </a:solidFill>
              </a:rPr>
              <a:t>Initialisation</a:t>
            </a:r>
            <a:endParaRPr b="1" sz="2700">
              <a:solidFill>
                <a:schemeClr val="accent1"/>
              </a:solidFill>
              <a:latin typeface="Arial"/>
              <a:ea typeface="Arial"/>
              <a:cs typeface="Arial"/>
              <a:sym typeface="Arial"/>
            </a:endParaRPr>
          </a:p>
        </p:txBody>
      </p:sp>
      <p:sp>
        <p:nvSpPr>
          <p:cNvPr id="909" name="Google Shape;909;p78"/>
          <p:cNvSpPr/>
          <p:nvPr/>
        </p:nvSpPr>
        <p:spPr>
          <a:xfrm rot="2700000">
            <a:off x="7952270" y="2138901"/>
            <a:ext cx="375843" cy="375843"/>
          </a:xfrm>
          <a:prstGeom prst="corner">
            <a:avLst>
              <a:gd fmla="val 20835" name="adj1"/>
              <a:gd fmla="val 24335"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910" name="Google Shape;910;p78"/>
          <p:cNvSpPr/>
          <p:nvPr/>
        </p:nvSpPr>
        <p:spPr>
          <a:xfrm rot="-8100000">
            <a:off x="3903238" y="2138902"/>
            <a:ext cx="375843" cy="375843"/>
          </a:xfrm>
          <a:prstGeom prst="corner">
            <a:avLst>
              <a:gd fmla="val 20835" name="adj1"/>
              <a:gd fmla="val 24335"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911" name="Google Shape;911;p78"/>
          <p:cNvSpPr txBox="1"/>
          <p:nvPr/>
        </p:nvSpPr>
        <p:spPr>
          <a:xfrm>
            <a:off x="5050775" y="2094163"/>
            <a:ext cx="848400" cy="4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solidFill>
                  <a:schemeClr val="lt1"/>
                </a:solidFill>
              </a:rPr>
              <a:t>1</a:t>
            </a:r>
            <a:endParaRPr b="1" sz="2700">
              <a:solidFill>
                <a:schemeClr val="lt1"/>
              </a:solidFill>
            </a:endParaRPr>
          </a:p>
        </p:txBody>
      </p:sp>
      <p:sp>
        <p:nvSpPr>
          <p:cNvPr id="912" name="Google Shape;912;p78"/>
          <p:cNvSpPr txBox="1"/>
          <p:nvPr/>
        </p:nvSpPr>
        <p:spPr>
          <a:xfrm>
            <a:off x="4202375" y="4393900"/>
            <a:ext cx="848400" cy="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solidFill>
                  <a:schemeClr val="lt1"/>
                </a:solidFill>
              </a:rPr>
              <a:t>3</a:t>
            </a:r>
            <a:endParaRPr b="1" sz="2700">
              <a:solidFill>
                <a:schemeClr val="lt1"/>
              </a:solidFill>
            </a:endParaRPr>
          </a:p>
        </p:txBody>
      </p:sp>
      <p:sp>
        <p:nvSpPr>
          <p:cNvPr id="913" name="Google Shape;913;p78"/>
          <p:cNvSpPr txBox="1"/>
          <p:nvPr/>
        </p:nvSpPr>
        <p:spPr>
          <a:xfrm>
            <a:off x="4202375" y="3052038"/>
            <a:ext cx="531600" cy="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solidFill>
                  <a:schemeClr val="lt1"/>
                </a:solidFill>
              </a:rPr>
              <a:t>2</a:t>
            </a:r>
            <a:endParaRPr b="1" sz="2700">
              <a:solidFill>
                <a:schemeClr val="lt1"/>
              </a:solidFill>
            </a:endParaRPr>
          </a:p>
        </p:txBody>
      </p:sp>
      <p:sp>
        <p:nvSpPr>
          <p:cNvPr id="914" name="Google Shape;914;p78"/>
          <p:cNvSpPr txBox="1"/>
          <p:nvPr/>
        </p:nvSpPr>
        <p:spPr>
          <a:xfrm>
            <a:off x="7507750" y="4393900"/>
            <a:ext cx="848400" cy="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solidFill>
                  <a:schemeClr val="lt1"/>
                </a:solidFill>
              </a:rPr>
              <a:t>4</a:t>
            </a:r>
            <a:endParaRPr b="1" sz="2700">
              <a:solidFill>
                <a:schemeClr val="lt1"/>
              </a:solidFill>
            </a:endParaRPr>
          </a:p>
        </p:txBody>
      </p:sp>
      <p:sp>
        <p:nvSpPr>
          <p:cNvPr id="915" name="Google Shape;915;p78"/>
          <p:cNvSpPr txBox="1"/>
          <p:nvPr/>
        </p:nvSpPr>
        <p:spPr>
          <a:xfrm>
            <a:off x="7507750" y="3085363"/>
            <a:ext cx="848400" cy="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solidFill>
                  <a:schemeClr val="lt1"/>
                </a:solidFill>
              </a:rPr>
              <a:t>5</a:t>
            </a:r>
            <a:endParaRPr b="1" sz="2700">
              <a:solidFill>
                <a:schemeClr val="lt1"/>
              </a:solidFill>
            </a:endParaRPr>
          </a:p>
        </p:txBody>
      </p:sp>
      <p:sp>
        <p:nvSpPr>
          <p:cNvPr id="916" name="Google Shape;916;p78"/>
          <p:cNvSpPr txBox="1"/>
          <p:nvPr/>
        </p:nvSpPr>
        <p:spPr>
          <a:xfrm>
            <a:off x="6593025" y="1994175"/>
            <a:ext cx="848400" cy="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solidFill>
                  <a:schemeClr val="lt1"/>
                </a:solidFill>
              </a:rPr>
              <a:t>6</a:t>
            </a:r>
            <a:endParaRPr b="1" sz="27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pic>
        <p:nvPicPr>
          <p:cNvPr id="921" name="Google Shape;921;p79"/>
          <p:cNvPicPr preferRelativeResize="0"/>
          <p:nvPr/>
        </p:nvPicPr>
        <p:blipFill>
          <a:blip r:embed="rId3">
            <a:alphaModFix/>
          </a:blip>
          <a:stretch>
            <a:fillRect/>
          </a:stretch>
        </p:blipFill>
        <p:spPr>
          <a:xfrm>
            <a:off x="1693736" y="1197424"/>
            <a:ext cx="9801165" cy="5469500"/>
          </a:xfrm>
          <a:prstGeom prst="rect">
            <a:avLst/>
          </a:prstGeom>
          <a:noFill/>
          <a:ln>
            <a:noFill/>
          </a:ln>
        </p:spPr>
      </p:pic>
      <p:sp>
        <p:nvSpPr>
          <p:cNvPr id="922" name="Google Shape;922;p79"/>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262626"/>
              </a:buClr>
              <a:buSzPts val="5400"/>
              <a:buNone/>
            </a:pPr>
            <a:r>
              <a:rPr lang="en-US"/>
              <a:t>Architecture Arduino</a:t>
            </a:r>
            <a:endParaRPr/>
          </a:p>
        </p:txBody>
      </p:sp>
      <p:pic>
        <p:nvPicPr>
          <p:cNvPr id="923" name="Google Shape;923;p79"/>
          <p:cNvPicPr preferRelativeResize="0"/>
          <p:nvPr/>
        </p:nvPicPr>
        <p:blipFill>
          <a:blip r:embed="rId4">
            <a:alphaModFix/>
          </a:blip>
          <a:stretch>
            <a:fillRect/>
          </a:stretch>
        </p:blipFill>
        <p:spPr>
          <a:xfrm>
            <a:off x="0" y="208750"/>
            <a:ext cx="2407725" cy="2407725"/>
          </a:xfrm>
          <a:prstGeom prst="rect">
            <a:avLst/>
          </a:prstGeom>
          <a:noFill/>
          <a:ln>
            <a:noFill/>
          </a:ln>
        </p:spPr>
      </p:pic>
      <p:sp>
        <p:nvSpPr>
          <p:cNvPr id="924" name="Google Shape;924;p79"/>
          <p:cNvSpPr txBox="1"/>
          <p:nvPr/>
        </p:nvSpPr>
        <p:spPr>
          <a:xfrm>
            <a:off x="216563" y="6040525"/>
            <a:ext cx="1974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t>Fog Computing</a:t>
            </a:r>
            <a:endParaRPr b="1" sz="19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80"/>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Scénario de fonctionnement</a:t>
            </a:r>
            <a:endParaRPr/>
          </a:p>
        </p:txBody>
      </p:sp>
      <p:sp>
        <p:nvSpPr>
          <p:cNvPr id="930" name="Google Shape;930;p80"/>
          <p:cNvSpPr/>
          <p:nvPr/>
        </p:nvSpPr>
        <p:spPr>
          <a:xfrm>
            <a:off x="933868" y="4442684"/>
            <a:ext cx="2016000" cy="1584176"/>
          </a:xfrm>
          <a:prstGeom prst="roundRect">
            <a:avLst>
              <a:gd fmla="val 16667" name="adj"/>
            </a:avLst>
          </a:prstGeom>
          <a:solidFill>
            <a:schemeClr val="lt1"/>
          </a:solid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595959"/>
              </a:solidFill>
              <a:latin typeface="Arial"/>
              <a:ea typeface="Arial"/>
              <a:cs typeface="Arial"/>
              <a:sym typeface="Arial"/>
            </a:endParaRPr>
          </a:p>
        </p:txBody>
      </p:sp>
      <p:grpSp>
        <p:nvGrpSpPr>
          <p:cNvPr id="931" name="Google Shape;931;p80"/>
          <p:cNvGrpSpPr/>
          <p:nvPr/>
        </p:nvGrpSpPr>
        <p:grpSpPr>
          <a:xfrm>
            <a:off x="1023700" y="4627871"/>
            <a:ext cx="1926300" cy="1241829"/>
            <a:chOff x="641490" y="4843642"/>
            <a:chExt cx="1926300" cy="1241829"/>
          </a:xfrm>
        </p:grpSpPr>
        <p:sp>
          <p:nvSpPr>
            <p:cNvPr id="932" name="Google Shape;932;p80"/>
            <p:cNvSpPr/>
            <p:nvPr/>
          </p:nvSpPr>
          <p:spPr>
            <a:xfrm>
              <a:off x="641490" y="5069671"/>
              <a:ext cx="1926300" cy="1015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1100"/>
                <a:buNone/>
              </a:pPr>
              <a:r>
                <a:t/>
              </a:r>
              <a:endParaRPr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2000">
                  <a:solidFill>
                    <a:schemeClr val="dk1"/>
                  </a:solidFill>
                  <a:latin typeface="Calibri"/>
                  <a:ea typeface="Calibri"/>
                  <a:cs typeface="Calibri"/>
                  <a:sym typeface="Calibri"/>
                </a:rPr>
                <a:t>Alternance de priorité</a:t>
              </a:r>
              <a:endParaRPr sz="2000"/>
            </a:p>
          </p:txBody>
        </p:sp>
        <p:sp>
          <p:nvSpPr>
            <p:cNvPr id="933" name="Google Shape;933;p80"/>
            <p:cNvSpPr txBox="1"/>
            <p:nvPr/>
          </p:nvSpPr>
          <p:spPr>
            <a:xfrm>
              <a:off x="867339" y="4843642"/>
              <a:ext cx="13683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3F3F3F"/>
                  </a:solidFill>
                </a:rPr>
                <a:t>Etape 1</a:t>
              </a:r>
              <a:endParaRPr b="1" sz="2000">
                <a:solidFill>
                  <a:srgbClr val="3F3F3F"/>
                </a:solidFill>
                <a:latin typeface="Arial"/>
                <a:ea typeface="Arial"/>
                <a:cs typeface="Arial"/>
                <a:sym typeface="Arial"/>
              </a:endParaRPr>
            </a:p>
          </p:txBody>
        </p:sp>
      </p:grpSp>
      <p:sp>
        <p:nvSpPr>
          <p:cNvPr id="934" name="Google Shape;934;p80"/>
          <p:cNvSpPr/>
          <p:nvPr/>
        </p:nvSpPr>
        <p:spPr>
          <a:xfrm>
            <a:off x="3709177" y="4442684"/>
            <a:ext cx="2016000" cy="1584176"/>
          </a:xfrm>
          <a:prstGeom prst="roundRect">
            <a:avLst>
              <a:gd fmla="val 16667" name="adj"/>
            </a:avLst>
          </a:prstGeom>
          <a:solidFill>
            <a:schemeClr val="lt1"/>
          </a:solid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595959"/>
              </a:solidFill>
              <a:latin typeface="Arial"/>
              <a:ea typeface="Arial"/>
              <a:cs typeface="Arial"/>
              <a:sym typeface="Arial"/>
            </a:endParaRPr>
          </a:p>
        </p:txBody>
      </p:sp>
      <p:grpSp>
        <p:nvGrpSpPr>
          <p:cNvPr id="935" name="Google Shape;935;p80"/>
          <p:cNvGrpSpPr/>
          <p:nvPr/>
        </p:nvGrpSpPr>
        <p:grpSpPr>
          <a:xfrm>
            <a:off x="3799000" y="4627871"/>
            <a:ext cx="1926300" cy="1241829"/>
            <a:chOff x="635445" y="4843642"/>
            <a:chExt cx="1926300" cy="1241829"/>
          </a:xfrm>
        </p:grpSpPr>
        <p:sp>
          <p:nvSpPr>
            <p:cNvPr id="936" name="Google Shape;936;p80"/>
            <p:cNvSpPr/>
            <p:nvPr/>
          </p:nvSpPr>
          <p:spPr>
            <a:xfrm>
              <a:off x="635445" y="5069671"/>
              <a:ext cx="1926300" cy="1015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1100"/>
                <a:buNone/>
              </a:pPr>
              <a:r>
                <a:t/>
              </a:r>
              <a:endParaRPr sz="23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2000">
                  <a:solidFill>
                    <a:schemeClr val="dk1"/>
                  </a:solidFill>
                  <a:latin typeface="Calibri"/>
                  <a:ea typeface="Calibri"/>
                  <a:cs typeface="Calibri"/>
                  <a:sym typeface="Calibri"/>
                </a:rPr>
                <a:t>Priorité aux véhicules</a:t>
              </a:r>
              <a:endParaRPr sz="2000"/>
            </a:p>
          </p:txBody>
        </p:sp>
        <p:sp>
          <p:nvSpPr>
            <p:cNvPr id="937" name="Google Shape;937;p80"/>
            <p:cNvSpPr txBox="1"/>
            <p:nvPr/>
          </p:nvSpPr>
          <p:spPr>
            <a:xfrm>
              <a:off x="867339" y="4843642"/>
              <a:ext cx="13683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3F3F3F"/>
                  </a:solidFill>
                </a:rPr>
                <a:t>Etape 2</a:t>
              </a:r>
              <a:endParaRPr b="1" sz="2000">
                <a:solidFill>
                  <a:srgbClr val="3F3F3F"/>
                </a:solidFill>
                <a:latin typeface="Arial"/>
                <a:ea typeface="Arial"/>
                <a:cs typeface="Arial"/>
                <a:sym typeface="Arial"/>
              </a:endParaRPr>
            </a:p>
          </p:txBody>
        </p:sp>
      </p:grpSp>
      <p:sp>
        <p:nvSpPr>
          <p:cNvPr id="938" name="Google Shape;938;p80"/>
          <p:cNvSpPr/>
          <p:nvPr/>
        </p:nvSpPr>
        <p:spPr>
          <a:xfrm>
            <a:off x="6484486" y="4442684"/>
            <a:ext cx="2016000" cy="1584176"/>
          </a:xfrm>
          <a:prstGeom prst="roundRect">
            <a:avLst>
              <a:gd fmla="val 16667" name="adj"/>
            </a:avLst>
          </a:prstGeom>
          <a:solidFill>
            <a:schemeClr val="lt1"/>
          </a:solidFill>
          <a:ln cap="flat" cmpd="sng" w="381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595959"/>
              </a:solidFill>
              <a:latin typeface="Arial"/>
              <a:ea typeface="Arial"/>
              <a:cs typeface="Arial"/>
              <a:sym typeface="Arial"/>
            </a:endParaRPr>
          </a:p>
        </p:txBody>
      </p:sp>
      <p:grpSp>
        <p:nvGrpSpPr>
          <p:cNvPr id="939" name="Google Shape;939;p80"/>
          <p:cNvGrpSpPr/>
          <p:nvPr/>
        </p:nvGrpSpPr>
        <p:grpSpPr>
          <a:xfrm>
            <a:off x="6517650" y="4627871"/>
            <a:ext cx="1926300" cy="1241829"/>
            <a:chOff x="572750" y="4843642"/>
            <a:chExt cx="1926300" cy="1241829"/>
          </a:xfrm>
        </p:grpSpPr>
        <p:sp>
          <p:nvSpPr>
            <p:cNvPr id="940" name="Google Shape;940;p80"/>
            <p:cNvSpPr/>
            <p:nvPr/>
          </p:nvSpPr>
          <p:spPr>
            <a:xfrm>
              <a:off x="572750" y="5069671"/>
              <a:ext cx="1926300" cy="1015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2000">
                  <a:solidFill>
                    <a:schemeClr val="dk1"/>
                  </a:solidFill>
                  <a:latin typeface="Calibri"/>
                  <a:ea typeface="Calibri"/>
                  <a:cs typeface="Calibri"/>
                  <a:sym typeface="Calibri"/>
                </a:rPr>
                <a:t>Priorité aux piétons</a:t>
              </a:r>
              <a:endParaRPr sz="2000"/>
            </a:p>
          </p:txBody>
        </p:sp>
        <p:sp>
          <p:nvSpPr>
            <p:cNvPr id="941" name="Google Shape;941;p80"/>
            <p:cNvSpPr txBox="1"/>
            <p:nvPr/>
          </p:nvSpPr>
          <p:spPr>
            <a:xfrm>
              <a:off x="867339" y="4843642"/>
              <a:ext cx="1368300" cy="4002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US" sz="2000">
                  <a:solidFill>
                    <a:srgbClr val="3F3F3F"/>
                  </a:solidFill>
                </a:rPr>
                <a:t>Etape </a:t>
              </a:r>
              <a:r>
                <a:rPr b="1" lang="en-US" sz="2000">
                  <a:solidFill>
                    <a:srgbClr val="3F3F3F"/>
                  </a:solidFill>
                </a:rPr>
                <a:t>3</a:t>
              </a:r>
              <a:endParaRPr b="1" sz="2000">
                <a:solidFill>
                  <a:srgbClr val="3F3F3F"/>
                </a:solidFill>
              </a:endParaRPr>
            </a:p>
          </p:txBody>
        </p:sp>
      </p:grpSp>
      <p:sp>
        <p:nvSpPr>
          <p:cNvPr id="942" name="Google Shape;942;p80"/>
          <p:cNvSpPr/>
          <p:nvPr/>
        </p:nvSpPr>
        <p:spPr>
          <a:xfrm>
            <a:off x="9259795" y="4451230"/>
            <a:ext cx="2016000" cy="1584176"/>
          </a:xfrm>
          <a:prstGeom prst="roundRect">
            <a:avLst>
              <a:gd fmla="val 16667" name="adj"/>
            </a:avLst>
          </a:prstGeom>
          <a:solidFill>
            <a:schemeClr val="lt1"/>
          </a:solid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595959"/>
              </a:solidFill>
              <a:latin typeface="Arial"/>
              <a:ea typeface="Arial"/>
              <a:cs typeface="Arial"/>
              <a:sym typeface="Arial"/>
            </a:endParaRPr>
          </a:p>
        </p:txBody>
      </p:sp>
      <p:grpSp>
        <p:nvGrpSpPr>
          <p:cNvPr id="943" name="Google Shape;943;p80"/>
          <p:cNvGrpSpPr/>
          <p:nvPr/>
        </p:nvGrpSpPr>
        <p:grpSpPr>
          <a:xfrm>
            <a:off x="9259786" y="4627875"/>
            <a:ext cx="2016053" cy="1241700"/>
            <a:chOff x="867339" y="4843642"/>
            <a:chExt cx="1368300" cy="1241700"/>
          </a:xfrm>
        </p:grpSpPr>
        <p:sp>
          <p:nvSpPr>
            <p:cNvPr id="944" name="Google Shape;944;p80"/>
            <p:cNvSpPr/>
            <p:nvPr/>
          </p:nvSpPr>
          <p:spPr>
            <a:xfrm>
              <a:off x="867339" y="5069679"/>
              <a:ext cx="1368152" cy="10156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2000">
                  <a:solidFill>
                    <a:schemeClr val="dk1"/>
                  </a:solidFill>
                  <a:latin typeface="Calibri"/>
                  <a:ea typeface="Calibri"/>
                  <a:cs typeface="Calibri"/>
                  <a:sym typeface="Calibri"/>
                </a:rPr>
                <a:t>Répétition du cycle</a:t>
              </a:r>
              <a:endParaRPr sz="2000"/>
            </a:p>
          </p:txBody>
        </p:sp>
        <p:sp>
          <p:nvSpPr>
            <p:cNvPr id="945" name="Google Shape;945;p80"/>
            <p:cNvSpPr txBox="1"/>
            <p:nvPr/>
          </p:nvSpPr>
          <p:spPr>
            <a:xfrm>
              <a:off x="867339" y="4843642"/>
              <a:ext cx="1368300" cy="4002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US" sz="2000">
                  <a:solidFill>
                    <a:srgbClr val="3F3F3F"/>
                  </a:solidFill>
                </a:rPr>
                <a:t>Etape </a:t>
              </a:r>
              <a:r>
                <a:rPr b="1" lang="en-US" sz="2000">
                  <a:solidFill>
                    <a:srgbClr val="3F3F3F"/>
                  </a:solidFill>
                </a:rPr>
                <a:t>4</a:t>
              </a:r>
              <a:endParaRPr b="1" sz="2000">
                <a:solidFill>
                  <a:srgbClr val="3F3F3F"/>
                </a:solidFill>
              </a:endParaRPr>
            </a:p>
          </p:txBody>
        </p:sp>
      </p:grpSp>
      <p:cxnSp>
        <p:nvCxnSpPr>
          <p:cNvPr id="946" name="Google Shape;946;p80"/>
          <p:cNvCxnSpPr>
            <a:stCxn id="930" idx="3"/>
            <a:endCxn id="934" idx="1"/>
          </p:cNvCxnSpPr>
          <p:nvPr/>
        </p:nvCxnSpPr>
        <p:spPr>
          <a:xfrm>
            <a:off x="2949868" y="5234772"/>
            <a:ext cx="759300" cy="0"/>
          </a:xfrm>
          <a:prstGeom prst="straightConnector1">
            <a:avLst/>
          </a:prstGeom>
          <a:noFill/>
          <a:ln cap="flat" cmpd="sng" w="38100">
            <a:solidFill>
              <a:srgbClr val="3F3F3F"/>
            </a:solidFill>
            <a:prstDash val="dot"/>
            <a:miter lim="800000"/>
            <a:headEnd len="sm" w="sm" type="none"/>
            <a:tailEnd len="med" w="med" type="triangle"/>
          </a:ln>
        </p:spPr>
      </p:cxnSp>
      <p:cxnSp>
        <p:nvCxnSpPr>
          <p:cNvPr id="947" name="Google Shape;947;p80"/>
          <p:cNvCxnSpPr>
            <a:stCxn id="934" idx="3"/>
            <a:endCxn id="938" idx="1"/>
          </p:cNvCxnSpPr>
          <p:nvPr/>
        </p:nvCxnSpPr>
        <p:spPr>
          <a:xfrm>
            <a:off x="5725177" y="5234772"/>
            <a:ext cx="759300" cy="0"/>
          </a:xfrm>
          <a:prstGeom prst="straightConnector1">
            <a:avLst/>
          </a:prstGeom>
          <a:noFill/>
          <a:ln cap="flat" cmpd="sng" w="38100">
            <a:solidFill>
              <a:srgbClr val="3F3F3F"/>
            </a:solidFill>
            <a:prstDash val="dot"/>
            <a:miter lim="800000"/>
            <a:headEnd len="sm" w="sm" type="none"/>
            <a:tailEnd len="med" w="med" type="triangle"/>
          </a:ln>
        </p:spPr>
      </p:cxnSp>
      <p:cxnSp>
        <p:nvCxnSpPr>
          <p:cNvPr id="948" name="Google Shape;948;p80"/>
          <p:cNvCxnSpPr>
            <a:stCxn id="938" idx="3"/>
            <a:endCxn id="942" idx="1"/>
          </p:cNvCxnSpPr>
          <p:nvPr/>
        </p:nvCxnSpPr>
        <p:spPr>
          <a:xfrm>
            <a:off x="8500486" y="5234772"/>
            <a:ext cx="759300" cy="8400"/>
          </a:xfrm>
          <a:prstGeom prst="straightConnector1">
            <a:avLst/>
          </a:prstGeom>
          <a:noFill/>
          <a:ln cap="flat" cmpd="sng" w="38100">
            <a:solidFill>
              <a:srgbClr val="3F3F3F"/>
            </a:solidFill>
            <a:prstDash val="dot"/>
            <a:miter lim="800000"/>
            <a:headEnd len="sm" w="sm" type="none"/>
            <a:tailEnd len="med" w="med" type="triangle"/>
          </a:ln>
        </p:spPr>
      </p:cxnSp>
      <p:pic>
        <p:nvPicPr>
          <p:cNvPr id="949" name="Google Shape;949;p80"/>
          <p:cNvPicPr preferRelativeResize="0"/>
          <p:nvPr/>
        </p:nvPicPr>
        <p:blipFill rotWithShape="1">
          <a:blip r:embed="rId3">
            <a:alphaModFix/>
          </a:blip>
          <a:srcRect b="0" l="10209" r="8110" t="0"/>
          <a:stretch/>
        </p:blipFill>
        <p:spPr>
          <a:xfrm>
            <a:off x="3337575" y="1627263"/>
            <a:ext cx="2759198" cy="2251901"/>
          </a:xfrm>
          <a:prstGeom prst="rect">
            <a:avLst/>
          </a:prstGeom>
          <a:noFill/>
          <a:ln>
            <a:noFill/>
          </a:ln>
        </p:spPr>
      </p:pic>
      <p:pic>
        <p:nvPicPr>
          <p:cNvPr id="950" name="Google Shape;950;p80"/>
          <p:cNvPicPr preferRelativeResize="0"/>
          <p:nvPr/>
        </p:nvPicPr>
        <p:blipFill rotWithShape="1">
          <a:blip r:embed="rId4">
            <a:alphaModFix/>
          </a:blip>
          <a:srcRect b="9175" l="9500" r="10932" t="11041"/>
          <a:stretch/>
        </p:blipFill>
        <p:spPr>
          <a:xfrm>
            <a:off x="6322150" y="1692975"/>
            <a:ext cx="2299325" cy="2251901"/>
          </a:xfrm>
          <a:prstGeom prst="rect">
            <a:avLst/>
          </a:prstGeom>
          <a:noFill/>
          <a:ln>
            <a:noFill/>
          </a:ln>
        </p:spPr>
      </p:pic>
      <p:pic>
        <p:nvPicPr>
          <p:cNvPr id="951" name="Google Shape;951;p80"/>
          <p:cNvPicPr preferRelativeResize="0"/>
          <p:nvPr/>
        </p:nvPicPr>
        <p:blipFill>
          <a:blip r:embed="rId5">
            <a:alphaModFix/>
          </a:blip>
          <a:stretch>
            <a:fillRect/>
          </a:stretch>
        </p:blipFill>
        <p:spPr>
          <a:xfrm>
            <a:off x="616250" y="1774256"/>
            <a:ext cx="2143125" cy="2143125"/>
          </a:xfrm>
          <a:prstGeom prst="rect">
            <a:avLst/>
          </a:prstGeom>
          <a:noFill/>
          <a:ln>
            <a:noFill/>
          </a:ln>
        </p:spPr>
      </p:pic>
      <p:pic>
        <p:nvPicPr>
          <p:cNvPr id="952" name="Google Shape;952;p80"/>
          <p:cNvPicPr preferRelativeResize="0"/>
          <p:nvPr/>
        </p:nvPicPr>
        <p:blipFill>
          <a:blip r:embed="rId6">
            <a:alphaModFix/>
          </a:blip>
          <a:stretch>
            <a:fillRect/>
          </a:stretch>
        </p:blipFill>
        <p:spPr>
          <a:xfrm>
            <a:off x="8973850" y="1685925"/>
            <a:ext cx="2143124" cy="214312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81"/>
          <p:cNvSpPr txBox="1"/>
          <p:nvPr>
            <p:ph idx="1" type="body"/>
          </p:nvPr>
        </p:nvSpPr>
        <p:spPr>
          <a:xfrm>
            <a:off x="323529" y="339509"/>
            <a:ext cx="11573197" cy="724247"/>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b="1" lang="en-US" sz="5100">
                <a:solidFill>
                  <a:schemeClr val="dk1"/>
                </a:solidFill>
                <a:latin typeface="Calibri"/>
                <a:ea typeface="Calibri"/>
                <a:cs typeface="Calibri"/>
                <a:sym typeface="Calibri"/>
              </a:rPr>
              <a:t>Avantages de ce système </a:t>
            </a:r>
            <a:endParaRPr b="1" sz="5100"/>
          </a:p>
        </p:txBody>
      </p:sp>
      <p:graphicFrame>
        <p:nvGraphicFramePr>
          <p:cNvPr id="958" name="Google Shape;958;p81"/>
          <p:cNvGraphicFramePr/>
          <p:nvPr/>
        </p:nvGraphicFramePr>
        <p:xfrm>
          <a:off x="3539253" y="2067616"/>
          <a:ext cx="3000000" cy="3000000"/>
        </p:xfrm>
        <a:graphic>
          <a:graphicData uri="http://schemas.openxmlformats.org/drawingml/2006/table">
            <a:tbl>
              <a:tblPr bandRow="1" firstRow="1">
                <a:noFill/>
                <a:tableStyleId>{F3543127-0FE6-468B-9F0F-A2625E6BD032}</a:tableStyleId>
              </a:tblPr>
              <a:tblGrid>
                <a:gridCol w="287325"/>
                <a:gridCol w="1729325"/>
                <a:gridCol w="287325"/>
              </a:tblGrid>
              <a:tr h="356250">
                <a:tc>
                  <a:txBody>
                    <a:bodyPr/>
                    <a:lstStyle/>
                    <a:p>
                      <a:pPr indent="0" lvl="0" marL="0" marR="0" rtl="0" algn="l">
                        <a:spcBef>
                          <a:spcPts val="0"/>
                        </a:spcBef>
                        <a:spcAft>
                          <a:spcPts val="0"/>
                        </a:spcAft>
                        <a:buNone/>
                      </a:pPr>
                      <a:r>
                        <a:t/>
                      </a:r>
                      <a:endParaRPr sz="1600" u="none" cap="none" strike="noStrike"/>
                    </a:p>
                  </a:txBody>
                  <a:tcPr marT="41725" marB="41725" marR="83450" marL="83450">
                    <a:lnL cap="flat" cmpd="sng" w="28575">
                      <a:solidFill>
                        <a:schemeClr val="accent4"/>
                      </a:solidFill>
                      <a:prstDash val="solid"/>
                      <a:round/>
                      <a:headEnd len="sm" w="sm" type="none"/>
                      <a:tailEnd len="sm" w="sm" type="none"/>
                    </a:lnL>
                    <a:lnT cap="flat" cmpd="sng" w="28575">
                      <a:solidFill>
                        <a:schemeClr val="accent4"/>
                      </a:solidFill>
                      <a:prstDash val="solid"/>
                      <a:round/>
                      <a:headEnd len="sm" w="sm" type="none"/>
                      <a:tailEnd len="sm" w="sm" type="none"/>
                    </a:lnT>
                    <a:solidFill>
                      <a:schemeClr val="lt1"/>
                    </a:solidFill>
                  </a:tcPr>
                </a:tc>
                <a:tc>
                  <a:txBody>
                    <a:bodyPr/>
                    <a:lstStyle/>
                    <a:p>
                      <a:pPr indent="0" lvl="0" marL="0" rtl="0" algn="ctr">
                        <a:spcBef>
                          <a:spcPts val="0"/>
                        </a:spcBef>
                        <a:spcAft>
                          <a:spcPts val="0"/>
                        </a:spcAft>
                        <a:buClr>
                          <a:schemeClr val="accent1"/>
                        </a:buClr>
                        <a:buSzPts val="3300"/>
                        <a:buFont typeface="Arial"/>
                        <a:buNone/>
                      </a:pPr>
                      <a:r>
                        <a:rPr lang="en-US" sz="3300">
                          <a:solidFill>
                            <a:schemeClr val="accent1"/>
                          </a:solidFill>
                        </a:rPr>
                        <a:t>356DH</a:t>
                      </a:r>
                      <a:endParaRPr b="1" sz="1400" u="none" cap="none" strike="noStrike">
                        <a:solidFill>
                          <a:schemeClr val="accent4"/>
                        </a:solidFill>
                        <a:latin typeface="Arial"/>
                        <a:ea typeface="Arial"/>
                        <a:cs typeface="Arial"/>
                        <a:sym typeface="Arial"/>
                      </a:endParaRPr>
                    </a:p>
                  </a:txBody>
                  <a:tcPr marT="41725" marB="41725" marR="83450" marL="83450" anchor="b">
                    <a:lnT cap="flat" cmpd="sng" w="28575">
                      <a:solidFill>
                        <a:schemeClr val="accent4"/>
                      </a:solidFill>
                      <a:prstDash val="solid"/>
                      <a:round/>
                      <a:headEnd len="sm" w="sm" type="none"/>
                      <a:tailEnd len="sm" w="sm" type="none"/>
                    </a:lnT>
                    <a:solidFill>
                      <a:schemeClr val="lt1"/>
                    </a:solidFill>
                  </a:tcPr>
                </a:tc>
                <a:tc>
                  <a:txBody>
                    <a:bodyPr/>
                    <a:lstStyle/>
                    <a:p>
                      <a:pPr indent="0" lvl="0" marL="0" marR="0" rtl="0" algn="l">
                        <a:spcBef>
                          <a:spcPts val="0"/>
                        </a:spcBef>
                        <a:spcAft>
                          <a:spcPts val="0"/>
                        </a:spcAft>
                        <a:buNone/>
                      </a:pPr>
                      <a:r>
                        <a:t/>
                      </a:r>
                      <a:endParaRPr sz="1600" u="none" cap="none" strike="noStrike">
                        <a:latin typeface="Arial"/>
                        <a:ea typeface="Arial"/>
                        <a:cs typeface="Arial"/>
                        <a:sym typeface="Arial"/>
                      </a:endParaRPr>
                    </a:p>
                  </a:txBody>
                  <a:tcPr marT="41725" marB="41725" marR="83450" marL="83450">
                    <a:lnR cap="flat" cmpd="sng" w="28575">
                      <a:solidFill>
                        <a:schemeClr val="accent4"/>
                      </a:solidFill>
                      <a:prstDash val="solid"/>
                      <a:round/>
                      <a:headEnd len="sm" w="sm" type="none"/>
                      <a:tailEnd len="sm" w="sm" type="none"/>
                    </a:lnR>
                    <a:lnT cap="flat" cmpd="sng" w="28575">
                      <a:solidFill>
                        <a:schemeClr val="accent4"/>
                      </a:solidFill>
                      <a:prstDash val="solid"/>
                      <a:round/>
                      <a:headEnd len="sm" w="sm" type="none"/>
                      <a:tailEnd len="sm" w="sm" type="none"/>
                    </a:lnT>
                    <a:solidFill>
                      <a:schemeClr val="lt1"/>
                    </a:solidFill>
                  </a:tcPr>
                </a:tc>
              </a:tr>
              <a:tr h="591450">
                <a:tc>
                  <a:txBody>
                    <a:bodyPr/>
                    <a:lstStyle/>
                    <a:p>
                      <a:pPr indent="0" lvl="0" marL="0" marR="0" rtl="0" algn="l">
                        <a:spcBef>
                          <a:spcPts val="0"/>
                        </a:spcBef>
                        <a:spcAft>
                          <a:spcPts val="0"/>
                        </a:spcAft>
                        <a:buNone/>
                      </a:pPr>
                      <a:r>
                        <a:t/>
                      </a:r>
                      <a:endParaRPr sz="1600" u="none" cap="none" strike="noStrike"/>
                    </a:p>
                  </a:txBody>
                  <a:tcPr marT="41725" marB="41725" marR="83450" marL="83450">
                    <a:lnL cap="flat" cmpd="sng" w="28575">
                      <a:solidFill>
                        <a:schemeClr val="accent4"/>
                      </a:solidFill>
                      <a:prstDash val="solid"/>
                      <a:round/>
                      <a:headEnd len="sm" w="sm" type="none"/>
                      <a:tailEnd len="sm" w="sm" type="none"/>
                    </a:lnL>
                    <a:solidFill>
                      <a:schemeClr val="lt1"/>
                    </a:solidFill>
                  </a:tcPr>
                </a:tc>
                <a:tc>
                  <a:txBody>
                    <a:bodyPr/>
                    <a:lstStyle/>
                    <a:p>
                      <a:pPr indent="0" lvl="0" marL="0" rtl="0" algn="l">
                        <a:spcBef>
                          <a:spcPts val="0"/>
                        </a:spcBef>
                        <a:spcAft>
                          <a:spcPts val="0"/>
                        </a:spcAft>
                        <a:buClr>
                          <a:schemeClr val="dk1"/>
                        </a:buClr>
                        <a:buSzPts val="1100"/>
                        <a:buFont typeface="Arial"/>
                        <a:buNone/>
                      </a:pPr>
                      <a:r>
                        <a:rPr lang="en-US" sz="2000">
                          <a:latin typeface="Calibri"/>
                          <a:ea typeface="Calibri"/>
                          <a:cs typeface="Calibri"/>
                          <a:sym typeface="Calibri"/>
                        </a:rPr>
                        <a:t> Le projet est conçu pour être économique et facilement réalisable avec un budget </a:t>
                      </a:r>
                      <a:r>
                        <a:rPr lang="en-US" sz="1900">
                          <a:latin typeface="Calibri"/>
                          <a:ea typeface="Calibri"/>
                          <a:cs typeface="Calibri"/>
                          <a:sym typeface="Calibri"/>
                        </a:rPr>
                        <a:t>limité de 356dh</a:t>
                      </a:r>
                      <a:endParaRPr b="1" sz="1900" u="none" cap="none" strike="noStrike">
                        <a:solidFill>
                          <a:schemeClr val="accent4"/>
                        </a:solidFill>
                        <a:latin typeface="Arial"/>
                        <a:ea typeface="Arial"/>
                        <a:cs typeface="Arial"/>
                        <a:sym typeface="Arial"/>
                      </a:endParaRPr>
                    </a:p>
                  </a:txBody>
                  <a:tcPr marT="41725" marB="41725" marR="83450" marL="83450" anchor="ctr">
                    <a:solidFill>
                      <a:schemeClr val="lt1"/>
                    </a:solidFill>
                  </a:tcPr>
                </a:tc>
                <a:tc>
                  <a:txBody>
                    <a:bodyPr/>
                    <a:lstStyle/>
                    <a:p>
                      <a:pPr indent="0" lvl="0" marL="0" marR="0" rtl="0" algn="l">
                        <a:spcBef>
                          <a:spcPts val="0"/>
                        </a:spcBef>
                        <a:spcAft>
                          <a:spcPts val="0"/>
                        </a:spcAft>
                        <a:buNone/>
                      </a:pPr>
                      <a:r>
                        <a:t/>
                      </a:r>
                      <a:endParaRPr sz="1600" u="none" cap="none" strike="noStrike">
                        <a:latin typeface="Arial"/>
                        <a:ea typeface="Arial"/>
                        <a:cs typeface="Arial"/>
                        <a:sym typeface="Arial"/>
                      </a:endParaRPr>
                    </a:p>
                  </a:txBody>
                  <a:tcPr marT="41725" marB="41725" marR="83450" marL="83450">
                    <a:lnR cap="flat" cmpd="sng" w="28575">
                      <a:solidFill>
                        <a:schemeClr val="accent4"/>
                      </a:solidFill>
                      <a:prstDash val="solid"/>
                      <a:round/>
                      <a:headEnd len="sm" w="sm" type="none"/>
                      <a:tailEnd len="sm" w="sm" type="none"/>
                    </a:lnR>
                    <a:solidFill>
                      <a:schemeClr val="lt1"/>
                    </a:solidFill>
                  </a:tcPr>
                </a:tc>
              </a:tr>
              <a:tr h="288000">
                <a:tc>
                  <a:txBody>
                    <a:bodyPr/>
                    <a:lstStyle/>
                    <a:p>
                      <a:pPr indent="0" lvl="0" marL="0" marR="0" rtl="0" algn="l">
                        <a:spcBef>
                          <a:spcPts val="0"/>
                        </a:spcBef>
                        <a:spcAft>
                          <a:spcPts val="0"/>
                        </a:spcAft>
                        <a:buNone/>
                      </a:pPr>
                      <a:r>
                        <a:t/>
                      </a:r>
                      <a:endParaRPr sz="1600"/>
                    </a:p>
                  </a:txBody>
                  <a:tcPr marT="0" marB="0" marR="83450" marL="83450">
                    <a:lnL cap="flat" cmpd="sng" w="28575">
                      <a:solidFill>
                        <a:schemeClr val="accent4"/>
                      </a:solidFill>
                      <a:prstDash val="solid"/>
                      <a:round/>
                      <a:headEnd len="sm" w="sm" type="none"/>
                      <a:tailEnd len="sm" w="sm" type="none"/>
                    </a:lnL>
                    <a:solidFill>
                      <a:schemeClr val="lt1"/>
                    </a:solidFill>
                  </a:tcPr>
                </a:tc>
                <a:tc>
                  <a:txBody>
                    <a:bodyPr/>
                    <a:lstStyle/>
                    <a:p>
                      <a:pPr indent="0" lvl="0" marL="0" marR="0" rtl="0" algn="l">
                        <a:spcBef>
                          <a:spcPts val="0"/>
                        </a:spcBef>
                        <a:spcAft>
                          <a:spcPts val="0"/>
                        </a:spcAft>
                        <a:buClr>
                          <a:srgbClr val="000000"/>
                        </a:buClr>
                        <a:buFont typeface="Arial"/>
                        <a:buNone/>
                      </a:pPr>
                      <a:r>
                        <a:t/>
                      </a:r>
                      <a:endParaRPr sz="1100">
                        <a:latin typeface="Arial"/>
                        <a:ea typeface="Arial"/>
                        <a:cs typeface="Arial"/>
                        <a:sym typeface="Arial"/>
                      </a:endParaRPr>
                    </a:p>
                  </a:txBody>
                  <a:tcPr marT="0" marB="0" marR="83450" marL="83450" anchor="ctr">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600">
                        <a:latin typeface="Arial"/>
                        <a:ea typeface="Arial"/>
                        <a:cs typeface="Arial"/>
                        <a:sym typeface="Arial"/>
                      </a:endParaRPr>
                    </a:p>
                  </a:txBody>
                  <a:tcPr marT="0" marB="0" marR="83450" marL="83450">
                    <a:lnR cap="flat" cmpd="sng" w="28575">
                      <a:solidFill>
                        <a:schemeClr val="accent4"/>
                      </a:solidFill>
                      <a:prstDash val="solid"/>
                      <a:round/>
                      <a:headEnd len="sm" w="sm" type="none"/>
                      <a:tailEnd len="sm" w="sm" type="none"/>
                    </a:lnR>
                    <a:solidFill>
                      <a:schemeClr val="lt1"/>
                    </a:solidFill>
                  </a:tcPr>
                </a:tc>
              </a:tr>
              <a:tr h="356250">
                <a:tc>
                  <a:txBody>
                    <a:bodyPr/>
                    <a:lstStyle/>
                    <a:p>
                      <a:pPr indent="0" lvl="0" marL="0" marR="0" rtl="0" algn="l">
                        <a:spcBef>
                          <a:spcPts val="0"/>
                        </a:spcBef>
                        <a:spcAft>
                          <a:spcPts val="0"/>
                        </a:spcAft>
                        <a:buNone/>
                      </a:pPr>
                      <a:r>
                        <a:t/>
                      </a:r>
                      <a:endParaRPr sz="1600"/>
                    </a:p>
                  </a:txBody>
                  <a:tcPr marT="41725" marB="41725" marR="83450" marL="83450">
                    <a:lnL cap="flat" cmpd="sng" w="28575">
                      <a:solidFill>
                        <a:schemeClr val="accent4"/>
                      </a:solidFill>
                      <a:prstDash val="solid"/>
                      <a:round/>
                      <a:headEnd len="sm" w="sm" type="none"/>
                      <a:tailEnd len="sm" w="sm" type="none"/>
                    </a:lnL>
                    <a:lnR cap="flat" cmpd="sng" w="9525">
                      <a:solidFill>
                        <a:srgbClr val="000000">
                          <a:alpha val="0"/>
                        </a:srgbClr>
                      </a:solidFill>
                      <a:prstDash val="solid"/>
                      <a:round/>
                      <a:headEnd len="sm" w="sm" type="none"/>
                      <a:tailEnd len="sm" w="sm" type="none"/>
                    </a:lnR>
                    <a:solidFill>
                      <a:schemeClr val="lt1"/>
                    </a:solidFill>
                  </a:tcPr>
                </a:tc>
                <a:tc>
                  <a:txBody>
                    <a:bodyPr/>
                    <a:lstStyle/>
                    <a:p>
                      <a:pPr indent="0" lvl="0" marL="0" rtl="0" algn="ctr">
                        <a:spcBef>
                          <a:spcPts val="0"/>
                        </a:spcBef>
                        <a:spcAft>
                          <a:spcPts val="0"/>
                        </a:spcAft>
                        <a:buClr>
                          <a:schemeClr val="dk1"/>
                        </a:buClr>
                        <a:buSzPts val="1100"/>
                        <a:buFont typeface="Arial"/>
                        <a:buNone/>
                      </a:pPr>
                      <a:r>
                        <a:rPr b="1" lang="en-US" sz="1800">
                          <a:solidFill>
                            <a:schemeClr val="lt1"/>
                          </a:solidFill>
                          <a:latin typeface="Calibri"/>
                          <a:ea typeface="Calibri"/>
                          <a:cs typeface="Calibri"/>
                          <a:sym typeface="Calibri"/>
                        </a:rPr>
                        <a:t>Coût </a:t>
                      </a:r>
                      <a:endParaRPr b="1" sz="1800">
                        <a:solidFill>
                          <a:schemeClr val="lt1"/>
                        </a:solidFill>
                      </a:endParaRPr>
                    </a:p>
                  </a:txBody>
                  <a:tcPr marT="41725" marB="41725" marR="83450" marL="83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solidFill>
                  </a:tcPr>
                </a:tc>
                <a:tc>
                  <a:txBody>
                    <a:bodyPr/>
                    <a:lstStyle/>
                    <a:p>
                      <a:pPr indent="0" lvl="0" marL="0" marR="0" rtl="0" algn="l">
                        <a:spcBef>
                          <a:spcPts val="0"/>
                        </a:spcBef>
                        <a:spcAft>
                          <a:spcPts val="0"/>
                        </a:spcAft>
                        <a:buNone/>
                      </a:pPr>
                      <a:r>
                        <a:t/>
                      </a:r>
                      <a:endParaRPr sz="1600">
                        <a:latin typeface="Arial"/>
                        <a:ea typeface="Arial"/>
                        <a:cs typeface="Arial"/>
                        <a:sym typeface="Arial"/>
                      </a:endParaRPr>
                    </a:p>
                  </a:txBody>
                  <a:tcPr marT="41725" marB="41725" marR="83450" marL="83450">
                    <a:lnL cap="flat" cmpd="sng" w="9525">
                      <a:solidFill>
                        <a:srgbClr val="000000">
                          <a:alpha val="0"/>
                        </a:srgbClr>
                      </a:solidFill>
                      <a:prstDash val="solid"/>
                      <a:round/>
                      <a:headEnd len="sm" w="sm" type="none"/>
                      <a:tailEnd len="sm" w="sm" type="none"/>
                    </a:lnL>
                    <a:lnR cap="flat" cmpd="sng" w="28575">
                      <a:solidFill>
                        <a:schemeClr val="accent4"/>
                      </a:solidFill>
                      <a:prstDash val="solid"/>
                      <a:round/>
                      <a:headEnd len="sm" w="sm" type="none"/>
                      <a:tailEnd len="sm" w="sm" type="none"/>
                    </a:lnR>
                    <a:solidFill>
                      <a:schemeClr val="lt1"/>
                    </a:solidFill>
                  </a:tcPr>
                </a:tc>
              </a:tr>
              <a:tr h="288000">
                <a:tc>
                  <a:txBody>
                    <a:bodyPr/>
                    <a:lstStyle/>
                    <a:p>
                      <a:pPr indent="0" lvl="0" marL="0" marR="0" rtl="0" algn="l">
                        <a:spcBef>
                          <a:spcPts val="0"/>
                        </a:spcBef>
                        <a:spcAft>
                          <a:spcPts val="0"/>
                        </a:spcAft>
                        <a:buNone/>
                      </a:pPr>
                      <a:r>
                        <a:t/>
                      </a:r>
                      <a:endParaRPr sz="1600"/>
                    </a:p>
                  </a:txBody>
                  <a:tcPr marT="0" marB="0" marR="83450" marL="83450">
                    <a:lnL cap="flat" cmpd="sng" w="28575">
                      <a:solidFill>
                        <a:schemeClr val="accent4"/>
                      </a:solidFill>
                      <a:prstDash val="solid"/>
                      <a:round/>
                      <a:headEnd len="sm" w="sm" type="none"/>
                      <a:tailEnd len="sm" w="sm" type="none"/>
                    </a:lnL>
                    <a:lnB cap="flat" cmpd="sng" w="28575">
                      <a:solidFill>
                        <a:schemeClr val="accent4"/>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100">
                        <a:latin typeface="Arial"/>
                        <a:ea typeface="Arial"/>
                        <a:cs typeface="Arial"/>
                        <a:sym typeface="Arial"/>
                      </a:endParaRPr>
                    </a:p>
                  </a:txBody>
                  <a:tcPr marT="0" marB="0" marR="83450" marL="83450" anchor="ctr">
                    <a:lnT cap="flat" cmpd="sng" w="9525">
                      <a:solidFill>
                        <a:srgbClr val="000000">
                          <a:alpha val="0"/>
                        </a:srgbClr>
                      </a:solidFill>
                      <a:prstDash val="solid"/>
                      <a:round/>
                      <a:headEnd len="sm" w="sm" type="none"/>
                      <a:tailEnd len="sm" w="sm" type="none"/>
                    </a:lnT>
                    <a:lnB cap="flat" cmpd="sng" w="28575">
                      <a:solidFill>
                        <a:schemeClr val="accent4"/>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600">
                        <a:latin typeface="Arial"/>
                        <a:ea typeface="Arial"/>
                        <a:cs typeface="Arial"/>
                        <a:sym typeface="Arial"/>
                      </a:endParaRPr>
                    </a:p>
                  </a:txBody>
                  <a:tcPr marT="0" marB="0" marR="83450" marL="83450">
                    <a:lnR cap="flat" cmpd="sng" w="28575">
                      <a:solidFill>
                        <a:schemeClr val="accent4"/>
                      </a:solidFill>
                      <a:prstDash val="solid"/>
                      <a:round/>
                      <a:headEnd len="sm" w="sm" type="none"/>
                      <a:tailEnd len="sm" w="sm" type="none"/>
                    </a:lnR>
                    <a:lnB cap="flat" cmpd="sng" w="28575">
                      <a:solidFill>
                        <a:schemeClr val="accent4"/>
                      </a:solidFill>
                      <a:prstDash val="solid"/>
                      <a:round/>
                      <a:headEnd len="sm" w="sm" type="none"/>
                      <a:tailEnd len="sm" w="sm" type="none"/>
                    </a:lnB>
                    <a:solidFill>
                      <a:schemeClr val="lt1"/>
                    </a:solidFill>
                  </a:tcPr>
                </a:tc>
              </a:tr>
            </a:tbl>
          </a:graphicData>
        </a:graphic>
      </p:graphicFrame>
      <p:graphicFrame>
        <p:nvGraphicFramePr>
          <p:cNvPr id="959" name="Google Shape;959;p81"/>
          <p:cNvGraphicFramePr/>
          <p:nvPr/>
        </p:nvGraphicFramePr>
        <p:xfrm>
          <a:off x="8997884" y="2078924"/>
          <a:ext cx="3000000" cy="3000000"/>
        </p:xfrm>
        <a:graphic>
          <a:graphicData uri="http://schemas.openxmlformats.org/drawingml/2006/table">
            <a:tbl>
              <a:tblPr bandRow="1" firstRow="1">
                <a:noFill/>
                <a:tableStyleId>{F3543127-0FE6-468B-9F0F-A2625E6BD032}</a:tableStyleId>
              </a:tblPr>
              <a:tblGrid>
                <a:gridCol w="282850"/>
                <a:gridCol w="1702325"/>
                <a:gridCol w="282850"/>
              </a:tblGrid>
              <a:tr h="352525">
                <a:tc>
                  <a:txBody>
                    <a:bodyPr/>
                    <a:lstStyle/>
                    <a:p>
                      <a:pPr indent="0" lvl="0" marL="0" marR="0" rtl="0" algn="l">
                        <a:spcBef>
                          <a:spcPts val="0"/>
                        </a:spcBef>
                        <a:spcAft>
                          <a:spcPts val="0"/>
                        </a:spcAft>
                        <a:buNone/>
                      </a:pPr>
                      <a:r>
                        <a:t/>
                      </a:r>
                      <a:endParaRPr sz="1700"/>
                    </a:p>
                  </a:txBody>
                  <a:tcPr marT="42825" marB="42825" marR="85625" marL="85625">
                    <a:lnL cap="flat" cmpd="sng" w="28575">
                      <a:solidFill>
                        <a:schemeClr val="accent2"/>
                      </a:solidFill>
                      <a:prstDash val="solid"/>
                      <a:round/>
                      <a:headEnd len="sm" w="sm" type="none"/>
                      <a:tailEnd len="sm" w="sm" type="none"/>
                    </a:lnL>
                    <a:lnT cap="flat" cmpd="sng" w="28575">
                      <a:solidFill>
                        <a:schemeClr val="accent2"/>
                      </a:solidFill>
                      <a:prstDash val="solid"/>
                      <a:round/>
                      <a:headEnd len="sm" w="sm" type="none"/>
                      <a:tailEnd len="sm" w="sm" type="none"/>
                    </a:lnT>
                    <a:solidFill>
                      <a:schemeClr val="lt1"/>
                    </a:solidFill>
                  </a:tcPr>
                </a:tc>
                <a:tc>
                  <a:txBody>
                    <a:bodyPr/>
                    <a:lstStyle/>
                    <a:p>
                      <a:pPr indent="0" lvl="0" marL="0" rtl="0" algn="l">
                        <a:spcBef>
                          <a:spcPts val="0"/>
                        </a:spcBef>
                        <a:spcAft>
                          <a:spcPts val="0"/>
                        </a:spcAft>
                        <a:buClr>
                          <a:schemeClr val="dk1"/>
                        </a:buClr>
                        <a:buSzPts val="1100"/>
                        <a:buFont typeface="Arial"/>
                        <a:buNone/>
                      </a:pPr>
                      <a:r>
                        <a:rPr b="0" lang="en-US" sz="1900">
                          <a:solidFill>
                            <a:schemeClr val="dk1"/>
                          </a:solidFill>
                          <a:latin typeface="Calibri"/>
                          <a:ea typeface="Calibri"/>
                          <a:cs typeface="Calibri"/>
                          <a:sym typeface="Calibri"/>
                        </a:rPr>
                        <a:t>Les données sont traitées localement en temps afin d'identifier des tendances de sécurité et d'optimiser davantage la circulation piétonne.</a:t>
                      </a:r>
                      <a:endParaRPr b="1" sz="1900">
                        <a:solidFill>
                          <a:schemeClr val="accent2"/>
                        </a:solidFill>
                        <a:latin typeface="Arial"/>
                        <a:ea typeface="Arial"/>
                        <a:cs typeface="Arial"/>
                        <a:sym typeface="Arial"/>
                      </a:endParaRPr>
                    </a:p>
                  </a:txBody>
                  <a:tcPr marT="42825" marB="42825" marR="85625" marL="85625" anchor="b">
                    <a:lnT cap="flat" cmpd="sng" w="28575">
                      <a:solidFill>
                        <a:schemeClr val="accent2"/>
                      </a:solidFill>
                      <a:prstDash val="solid"/>
                      <a:round/>
                      <a:headEnd len="sm" w="sm" type="none"/>
                      <a:tailEnd len="sm" w="sm" type="none"/>
                    </a:lnT>
                    <a:solidFill>
                      <a:schemeClr val="lt1"/>
                    </a:solidFill>
                  </a:tcPr>
                </a:tc>
                <a:tc>
                  <a:txBody>
                    <a:bodyPr/>
                    <a:lstStyle/>
                    <a:p>
                      <a:pPr indent="0" lvl="0" marL="0" marR="0" rtl="0" algn="l">
                        <a:spcBef>
                          <a:spcPts val="0"/>
                        </a:spcBef>
                        <a:spcAft>
                          <a:spcPts val="0"/>
                        </a:spcAft>
                        <a:buNone/>
                      </a:pPr>
                      <a:r>
                        <a:t/>
                      </a:r>
                      <a:endParaRPr sz="1700">
                        <a:latin typeface="Arial"/>
                        <a:ea typeface="Arial"/>
                        <a:cs typeface="Arial"/>
                        <a:sym typeface="Arial"/>
                      </a:endParaRPr>
                    </a:p>
                  </a:txBody>
                  <a:tcPr marT="42825" marB="42825" marR="85625" marL="85625">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solidFill>
                      <a:schemeClr val="lt1"/>
                    </a:solidFill>
                  </a:tcPr>
                </a:tc>
              </a:tr>
              <a:tr h="352525">
                <a:tc>
                  <a:txBody>
                    <a:bodyPr/>
                    <a:lstStyle/>
                    <a:p>
                      <a:pPr indent="0" lvl="0" marL="0" marR="0" rtl="0" algn="l">
                        <a:spcBef>
                          <a:spcPts val="0"/>
                        </a:spcBef>
                        <a:spcAft>
                          <a:spcPts val="0"/>
                        </a:spcAft>
                        <a:buNone/>
                      </a:pPr>
                      <a:r>
                        <a:t/>
                      </a:r>
                      <a:endParaRPr sz="1700"/>
                    </a:p>
                  </a:txBody>
                  <a:tcPr marT="42825" marB="42825" marR="85625" marL="856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solidFill>
                      <a:schemeClr val="lt1"/>
                    </a:solidFill>
                  </a:tcPr>
                </a:tc>
                <a:tc>
                  <a:txBody>
                    <a:bodyPr/>
                    <a:lstStyle/>
                    <a:p>
                      <a:pPr indent="0" lvl="0" marL="0" rtl="0" algn="ctr">
                        <a:spcBef>
                          <a:spcPts val="0"/>
                        </a:spcBef>
                        <a:spcAft>
                          <a:spcPts val="0"/>
                        </a:spcAft>
                        <a:buClr>
                          <a:schemeClr val="dk1"/>
                        </a:buClr>
                        <a:buSzPts val="1100"/>
                        <a:buFont typeface="Arial"/>
                        <a:buNone/>
                      </a:pPr>
                      <a:r>
                        <a:rPr b="1" lang="en-US" sz="1800">
                          <a:solidFill>
                            <a:schemeClr val="lt1"/>
                          </a:solidFill>
                          <a:latin typeface="Calibri"/>
                          <a:ea typeface="Calibri"/>
                          <a:cs typeface="Calibri"/>
                          <a:sym typeface="Calibri"/>
                        </a:rPr>
                        <a:t>L</a:t>
                      </a:r>
                      <a:r>
                        <a:rPr b="1" lang="en-US" sz="1800">
                          <a:solidFill>
                            <a:schemeClr val="lt1"/>
                          </a:solidFill>
                          <a:latin typeface="Calibri"/>
                          <a:ea typeface="Calibri"/>
                          <a:cs typeface="Calibri"/>
                          <a:sym typeface="Calibri"/>
                        </a:rPr>
                        <a:t>'analyse </a:t>
                      </a:r>
                      <a:endParaRPr b="1" sz="1800">
                        <a:solidFill>
                          <a:schemeClr val="lt1"/>
                        </a:solidFill>
                      </a:endParaRPr>
                    </a:p>
                  </a:txBody>
                  <a:tcPr marT="42825" marB="42825" marR="85625" marL="856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B cap="flat" cmpd="sng" w="28575">
                      <a:solidFill>
                        <a:schemeClr val="accent2"/>
                      </a:solidFill>
                      <a:prstDash val="solid"/>
                      <a:round/>
                      <a:headEnd len="sm" w="sm" type="none"/>
                      <a:tailEnd len="sm" w="sm" type="none"/>
                    </a:lnB>
                    <a:solidFill>
                      <a:schemeClr val="accent2"/>
                    </a:solidFill>
                  </a:tcPr>
                </a:tc>
                <a:tc>
                  <a:txBody>
                    <a:bodyPr/>
                    <a:lstStyle/>
                    <a:p>
                      <a:pPr indent="0" lvl="0" marL="0" marR="0" rtl="0" algn="l">
                        <a:spcBef>
                          <a:spcPts val="0"/>
                        </a:spcBef>
                        <a:spcAft>
                          <a:spcPts val="0"/>
                        </a:spcAft>
                        <a:buNone/>
                      </a:pPr>
                      <a:r>
                        <a:t/>
                      </a:r>
                      <a:endParaRPr sz="1700">
                        <a:latin typeface="Arial"/>
                        <a:ea typeface="Arial"/>
                        <a:cs typeface="Arial"/>
                        <a:sym typeface="Arial"/>
                      </a:endParaRPr>
                    </a:p>
                  </a:txBody>
                  <a:tcPr marT="42825" marB="42825" marR="85625" marL="856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solidFill>
                      <a:schemeClr val="lt1"/>
                    </a:solidFill>
                  </a:tcPr>
                </a:tc>
              </a:tr>
              <a:tr h="288000">
                <a:tc>
                  <a:txBody>
                    <a:bodyPr/>
                    <a:lstStyle/>
                    <a:p>
                      <a:pPr indent="0" lvl="0" marL="0" marR="0" rtl="0" algn="l">
                        <a:spcBef>
                          <a:spcPts val="0"/>
                        </a:spcBef>
                        <a:spcAft>
                          <a:spcPts val="0"/>
                        </a:spcAft>
                        <a:buNone/>
                      </a:pPr>
                      <a:r>
                        <a:t/>
                      </a:r>
                      <a:endParaRPr sz="1700"/>
                    </a:p>
                  </a:txBody>
                  <a:tcPr marT="0" marB="0" marR="85625" marL="85625">
                    <a:lnL cap="flat" cmpd="sng" w="28575">
                      <a:solidFill>
                        <a:schemeClr val="accent2"/>
                      </a:solidFill>
                      <a:prstDash val="solid"/>
                      <a:round/>
                      <a:headEnd len="sm" w="sm" type="none"/>
                      <a:tailEnd len="sm" w="sm" type="none"/>
                    </a:lnL>
                    <a:lnB cap="flat" cmpd="sng" w="28575">
                      <a:solidFill>
                        <a:schemeClr val="accent2"/>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100">
                        <a:latin typeface="Arial"/>
                        <a:ea typeface="Arial"/>
                        <a:cs typeface="Arial"/>
                        <a:sym typeface="Arial"/>
                      </a:endParaRPr>
                    </a:p>
                  </a:txBody>
                  <a:tcPr marT="0" marB="0" marR="85625" marL="85625" anchor="ct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700">
                        <a:latin typeface="Arial"/>
                        <a:ea typeface="Arial"/>
                        <a:cs typeface="Arial"/>
                        <a:sym typeface="Arial"/>
                      </a:endParaRPr>
                    </a:p>
                  </a:txBody>
                  <a:tcPr marT="0" marB="0" marR="85625" marL="85625">
                    <a:lnR cap="flat" cmpd="sng" w="28575">
                      <a:solidFill>
                        <a:schemeClr val="accent2"/>
                      </a:solidFill>
                      <a:prstDash val="solid"/>
                      <a:round/>
                      <a:headEnd len="sm" w="sm" type="none"/>
                      <a:tailEnd len="sm" w="sm" type="none"/>
                    </a:lnR>
                    <a:lnB cap="flat" cmpd="sng" w="28575">
                      <a:solidFill>
                        <a:schemeClr val="accent2"/>
                      </a:solidFill>
                      <a:prstDash val="solid"/>
                      <a:round/>
                      <a:headEnd len="sm" w="sm" type="none"/>
                      <a:tailEnd len="sm" w="sm" type="none"/>
                    </a:lnB>
                    <a:solidFill>
                      <a:schemeClr val="lt1"/>
                    </a:solidFill>
                  </a:tcPr>
                </a:tc>
              </a:tr>
            </a:tbl>
          </a:graphicData>
        </a:graphic>
      </p:graphicFrame>
      <p:graphicFrame>
        <p:nvGraphicFramePr>
          <p:cNvPr id="960" name="Google Shape;960;p81"/>
          <p:cNvGraphicFramePr/>
          <p:nvPr/>
        </p:nvGraphicFramePr>
        <p:xfrm>
          <a:off x="6275994" y="2067616"/>
          <a:ext cx="3000000" cy="3000000"/>
        </p:xfrm>
        <a:graphic>
          <a:graphicData uri="http://schemas.openxmlformats.org/drawingml/2006/table">
            <a:tbl>
              <a:tblPr bandRow="1" firstRow="1">
                <a:noFill/>
                <a:tableStyleId>{F3543127-0FE6-468B-9F0F-A2625E6BD032}</a:tableStyleId>
              </a:tblPr>
              <a:tblGrid>
                <a:gridCol w="287325"/>
                <a:gridCol w="1729325"/>
                <a:gridCol w="287325"/>
              </a:tblGrid>
              <a:tr h="288000">
                <a:tc>
                  <a:txBody>
                    <a:bodyPr/>
                    <a:lstStyle/>
                    <a:p>
                      <a:pPr indent="0" lvl="0" marL="0" marR="0" rtl="0" algn="l">
                        <a:spcBef>
                          <a:spcPts val="0"/>
                        </a:spcBef>
                        <a:spcAft>
                          <a:spcPts val="0"/>
                        </a:spcAft>
                        <a:buNone/>
                      </a:pPr>
                      <a:r>
                        <a:t/>
                      </a:r>
                      <a:endParaRPr sz="1600"/>
                    </a:p>
                  </a:txBody>
                  <a:tcPr marT="0" marB="0" marR="83450" marL="83450">
                    <a:lnL cap="flat" cmpd="sng" w="381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SzPts val="1100"/>
                        <a:buNone/>
                      </a:pPr>
                      <a:r>
                        <a:rPr b="0" lang="en-US" sz="1900">
                          <a:latin typeface="Calibri"/>
                          <a:ea typeface="Calibri"/>
                          <a:cs typeface="Calibri"/>
                          <a:sym typeface="Calibri"/>
                        </a:rPr>
                        <a:t>Les capteurs et les microcontrôleurs peuvent être rapidement installés, ce qui en fait un projet réalisable en seulement 2 jours.</a:t>
                      </a:r>
                      <a:endParaRPr b="0" sz="1900">
                        <a:latin typeface="Calibri"/>
                        <a:ea typeface="Calibri"/>
                        <a:cs typeface="Calibri"/>
                        <a:sym typeface="Calibri"/>
                      </a:endParaRPr>
                    </a:p>
                    <a:p>
                      <a:pPr indent="0" lvl="0" marL="0" rtl="0" algn="l">
                        <a:spcBef>
                          <a:spcPts val="0"/>
                        </a:spcBef>
                        <a:spcAft>
                          <a:spcPts val="0"/>
                        </a:spcAft>
                        <a:buSzPts val="1100"/>
                        <a:buNone/>
                      </a:pPr>
                      <a:r>
                        <a:t/>
                      </a:r>
                      <a:endParaRPr b="0" sz="1900">
                        <a:latin typeface="Calibri"/>
                        <a:ea typeface="Calibri"/>
                        <a:cs typeface="Calibri"/>
                        <a:sym typeface="Calibri"/>
                      </a:endParaRPr>
                    </a:p>
                  </a:txBody>
                  <a:tcPr marT="0" marB="0" marR="83450" marL="83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c>
                  <a:txBody>
                    <a:bodyPr/>
                    <a:lstStyle/>
                    <a:p>
                      <a:pPr indent="0" lvl="0" marL="0" marR="0" rtl="0" algn="l">
                        <a:spcBef>
                          <a:spcPts val="0"/>
                        </a:spcBef>
                        <a:spcAft>
                          <a:spcPts val="0"/>
                        </a:spcAft>
                        <a:buNone/>
                      </a:pPr>
                      <a:r>
                        <a:t/>
                      </a:r>
                      <a:endParaRPr sz="1600">
                        <a:latin typeface="Arial"/>
                        <a:ea typeface="Arial"/>
                        <a:cs typeface="Arial"/>
                        <a:sym typeface="Arial"/>
                      </a:endParaRPr>
                    </a:p>
                  </a:txBody>
                  <a:tcPr marT="0" marB="0" marR="83450" marL="83450">
                    <a:lnL cap="flat" cmpd="sng" w="9525">
                      <a:solidFill>
                        <a:srgbClr val="000000">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r>
              <a:tr h="356250">
                <a:tc>
                  <a:txBody>
                    <a:bodyPr/>
                    <a:lstStyle/>
                    <a:p>
                      <a:pPr indent="0" lvl="0" marL="0" marR="0" rtl="0" algn="l">
                        <a:spcBef>
                          <a:spcPts val="0"/>
                        </a:spcBef>
                        <a:spcAft>
                          <a:spcPts val="0"/>
                        </a:spcAft>
                        <a:buNone/>
                      </a:pPr>
                      <a:r>
                        <a:t/>
                      </a:r>
                      <a:endParaRPr sz="1600"/>
                    </a:p>
                  </a:txBody>
                  <a:tcPr marT="41725" marB="41725" marR="83450" marL="83450">
                    <a:lnL cap="flat" cmpd="sng" w="381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b="1" lang="en-US" sz="1800">
                          <a:solidFill>
                            <a:schemeClr val="accent3"/>
                          </a:solidFill>
                          <a:latin typeface="Calibri"/>
                          <a:ea typeface="Calibri"/>
                          <a:cs typeface="Calibri"/>
                          <a:sym typeface="Calibri"/>
                        </a:rPr>
                        <a:t>déploiement </a:t>
                      </a:r>
                      <a:endParaRPr b="1" sz="1800">
                        <a:solidFill>
                          <a:schemeClr val="accent3"/>
                        </a:solidFill>
                      </a:endParaRPr>
                    </a:p>
                  </a:txBody>
                  <a:tcPr marT="41725" marB="41725" marR="83450" marL="83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600">
                        <a:latin typeface="Arial"/>
                        <a:ea typeface="Arial"/>
                        <a:cs typeface="Arial"/>
                        <a:sym typeface="Arial"/>
                      </a:endParaRPr>
                    </a:p>
                  </a:txBody>
                  <a:tcPr marT="41725" marB="41725" marR="83450" marL="83450">
                    <a:lnL cap="flat" cmpd="sng" w="9525">
                      <a:solidFill>
                        <a:srgbClr val="000000">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r>
              <a:tr h="113275">
                <a:tc>
                  <a:txBody>
                    <a:bodyPr/>
                    <a:lstStyle/>
                    <a:p>
                      <a:pPr indent="0" lvl="0" marL="0" marR="0" rtl="0" algn="l">
                        <a:spcBef>
                          <a:spcPts val="0"/>
                        </a:spcBef>
                        <a:spcAft>
                          <a:spcPts val="0"/>
                        </a:spcAft>
                        <a:buNone/>
                      </a:pPr>
                      <a:r>
                        <a:t/>
                      </a:r>
                      <a:endParaRPr sz="1600"/>
                    </a:p>
                  </a:txBody>
                  <a:tcPr marT="0" marB="0" marR="83450" marL="83450">
                    <a:lnL cap="flat" cmpd="sng" w="381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accent3"/>
                      </a:solidFill>
                      <a:prstDash val="solid"/>
                      <a:round/>
                      <a:headEnd len="sm" w="sm" type="none"/>
                      <a:tailEnd len="sm" w="sm" type="none"/>
                    </a:lnB>
                    <a:solidFill>
                      <a:schemeClr val="accent3"/>
                    </a:solidFill>
                  </a:tcPr>
                </a:tc>
                <a:tc>
                  <a:txBody>
                    <a:bodyPr/>
                    <a:lstStyle/>
                    <a:p>
                      <a:pPr indent="0" lvl="0" marL="0" marR="0" rtl="0" algn="ctr">
                        <a:spcBef>
                          <a:spcPts val="0"/>
                        </a:spcBef>
                        <a:spcAft>
                          <a:spcPts val="0"/>
                        </a:spcAft>
                        <a:buNone/>
                      </a:pPr>
                      <a:r>
                        <a:t/>
                      </a:r>
                      <a:endParaRPr sz="1100">
                        <a:latin typeface="Arial"/>
                        <a:ea typeface="Arial"/>
                        <a:cs typeface="Arial"/>
                        <a:sym typeface="Arial"/>
                      </a:endParaRPr>
                    </a:p>
                  </a:txBody>
                  <a:tcPr marT="0" marB="0" marR="83450" marL="83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accent3"/>
                      </a:solidFill>
                      <a:prstDash val="solid"/>
                      <a:round/>
                      <a:headEnd len="sm" w="sm" type="none"/>
                      <a:tailEnd len="sm" w="sm" type="none"/>
                    </a:lnB>
                    <a:solidFill>
                      <a:schemeClr val="accent3"/>
                    </a:solidFill>
                  </a:tcPr>
                </a:tc>
                <a:tc>
                  <a:txBody>
                    <a:bodyPr/>
                    <a:lstStyle/>
                    <a:p>
                      <a:pPr indent="0" lvl="0" marL="0" marR="0" rtl="0" algn="l">
                        <a:spcBef>
                          <a:spcPts val="0"/>
                        </a:spcBef>
                        <a:spcAft>
                          <a:spcPts val="0"/>
                        </a:spcAft>
                        <a:buNone/>
                      </a:pPr>
                      <a:r>
                        <a:t/>
                      </a:r>
                      <a:endParaRPr sz="1600">
                        <a:latin typeface="Arial"/>
                        <a:ea typeface="Arial"/>
                        <a:cs typeface="Arial"/>
                        <a:sym typeface="Arial"/>
                      </a:endParaRPr>
                    </a:p>
                  </a:txBody>
                  <a:tcPr marT="0" marB="0" marR="83450" marL="83450">
                    <a:lnL cap="flat" cmpd="sng" w="9525">
                      <a:solidFill>
                        <a:srgbClr val="000000">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accent3"/>
                      </a:solidFill>
                      <a:prstDash val="solid"/>
                      <a:round/>
                      <a:headEnd len="sm" w="sm" type="none"/>
                      <a:tailEnd len="sm" w="sm" type="none"/>
                    </a:lnB>
                    <a:solidFill>
                      <a:schemeClr val="accent3"/>
                    </a:solidFill>
                  </a:tcPr>
                </a:tc>
              </a:tr>
            </a:tbl>
          </a:graphicData>
        </a:graphic>
      </p:graphicFrame>
      <p:graphicFrame>
        <p:nvGraphicFramePr>
          <p:cNvPr id="961" name="Google Shape;961;p81"/>
          <p:cNvGraphicFramePr/>
          <p:nvPr/>
        </p:nvGraphicFramePr>
        <p:xfrm>
          <a:off x="802494" y="2066629"/>
          <a:ext cx="3000000" cy="3000000"/>
        </p:xfrm>
        <a:graphic>
          <a:graphicData uri="http://schemas.openxmlformats.org/drawingml/2006/table">
            <a:tbl>
              <a:tblPr bandRow="1" firstRow="1">
                <a:noFill/>
                <a:tableStyleId>{F3543127-0FE6-468B-9F0F-A2625E6BD032}</a:tableStyleId>
              </a:tblPr>
              <a:tblGrid>
                <a:gridCol w="287325"/>
                <a:gridCol w="1729325"/>
                <a:gridCol w="287325"/>
              </a:tblGrid>
              <a:tr h="288000">
                <a:tc>
                  <a:txBody>
                    <a:bodyPr/>
                    <a:lstStyle/>
                    <a:p>
                      <a:pPr indent="0" lvl="0" marL="0" marR="0" rtl="0" algn="l">
                        <a:spcBef>
                          <a:spcPts val="0"/>
                        </a:spcBef>
                        <a:spcAft>
                          <a:spcPts val="0"/>
                        </a:spcAft>
                        <a:buNone/>
                      </a:pPr>
                      <a:r>
                        <a:t/>
                      </a:r>
                      <a:endParaRPr sz="1600"/>
                    </a:p>
                  </a:txBody>
                  <a:tcPr marT="0" marB="0" marR="83450" marL="83450">
                    <a:lnL cap="flat" cmpd="sng" w="381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SzPts val="1100"/>
                        <a:buNone/>
                      </a:pPr>
                      <a:r>
                        <a:rPr b="0" lang="en-US" sz="2000">
                          <a:latin typeface="Calibri"/>
                          <a:ea typeface="Calibri"/>
                          <a:cs typeface="Calibri"/>
                          <a:sym typeface="Calibri"/>
                        </a:rPr>
                        <a:t>L</a:t>
                      </a:r>
                      <a:r>
                        <a:rPr b="0" lang="en-US" sz="2000">
                          <a:latin typeface="Calibri"/>
                          <a:ea typeface="Calibri"/>
                          <a:cs typeface="Calibri"/>
                          <a:sym typeface="Calibri"/>
                        </a:rPr>
                        <a:t>e système permet une réponse rapide aux situations dangereuses pour les piétons, réduisant ainsi le risque d'accidents.</a:t>
                      </a:r>
                      <a:endParaRPr b="0" sz="2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0" sz="2000">
                        <a:latin typeface="Calibri"/>
                        <a:ea typeface="Calibri"/>
                        <a:cs typeface="Calibri"/>
                        <a:sym typeface="Calibri"/>
                      </a:endParaRPr>
                    </a:p>
                  </a:txBody>
                  <a:tcPr marT="0" marB="0" marR="83450" marL="83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c>
                  <a:txBody>
                    <a:bodyPr/>
                    <a:lstStyle/>
                    <a:p>
                      <a:pPr indent="0" lvl="0" marL="0" marR="0" rtl="0" algn="l">
                        <a:spcBef>
                          <a:spcPts val="0"/>
                        </a:spcBef>
                        <a:spcAft>
                          <a:spcPts val="0"/>
                        </a:spcAft>
                        <a:buNone/>
                      </a:pPr>
                      <a:r>
                        <a:t/>
                      </a:r>
                      <a:endParaRPr sz="1600">
                        <a:latin typeface="Arial"/>
                        <a:ea typeface="Arial"/>
                        <a:cs typeface="Arial"/>
                        <a:sym typeface="Arial"/>
                      </a:endParaRPr>
                    </a:p>
                  </a:txBody>
                  <a:tcPr marT="0" marB="0" marR="83450" marL="83450">
                    <a:lnL cap="flat" cmpd="sng" w="9525">
                      <a:solidFill>
                        <a:srgbClr val="000000">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r>
              <a:tr h="356250">
                <a:tc>
                  <a:txBody>
                    <a:bodyPr/>
                    <a:lstStyle/>
                    <a:p>
                      <a:pPr indent="0" lvl="0" marL="0" marR="0" rtl="0" algn="l">
                        <a:spcBef>
                          <a:spcPts val="0"/>
                        </a:spcBef>
                        <a:spcAft>
                          <a:spcPts val="0"/>
                        </a:spcAft>
                        <a:buNone/>
                      </a:pPr>
                      <a:r>
                        <a:t/>
                      </a:r>
                      <a:endParaRPr sz="1600"/>
                    </a:p>
                  </a:txBody>
                  <a:tcPr marT="41725" marB="41725" marR="83450" marL="83450">
                    <a:lnL cap="flat" cmpd="sng" w="381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b="1" lang="en-US" sz="1800">
                          <a:solidFill>
                            <a:schemeClr val="accent3"/>
                          </a:solidFill>
                          <a:latin typeface="Calibri"/>
                          <a:ea typeface="Calibri"/>
                          <a:cs typeface="Calibri"/>
                          <a:sym typeface="Calibri"/>
                        </a:rPr>
                        <a:t>sécurité </a:t>
                      </a:r>
                      <a:endParaRPr b="1" sz="1800">
                        <a:solidFill>
                          <a:schemeClr val="accent3"/>
                        </a:solidFill>
                      </a:endParaRPr>
                    </a:p>
                  </a:txBody>
                  <a:tcPr marT="41725" marB="41725" marR="83450" marL="83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600">
                        <a:latin typeface="Arial"/>
                        <a:ea typeface="Arial"/>
                        <a:cs typeface="Arial"/>
                        <a:sym typeface="Arial"/>
                      </a:endParaRPr>
                    </a:p>
                  </a:txBody>
                  <a:tcPr marT="41725" marB="41725" marR="83450" marL="83450">
                    <a:lnL cap="flat" cmpd="sng" w="9525">
                      <a:solidFill>
                        <a:srgbClr val="000000">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r>
              <a:tr h="288000">
                <a:tc>
                  <a:txBody>
                    <a:bodyPr/>
                    <a:lstStyle/>
                    <a:p>
                      <a:pPr indent="0" lvl="0" marL="0" marR="0" rtl="0" algn="l">
                        <a:spcBef>
                          <a:spcPts val="0"/>
                        </a:spcBef>
                        <a:spcAft>
                          <a:spcPts val="0"/>
                        </a:spcAft>
                        <a:buNone/>
                      </a:pPr>
                      <a:r>
                        <a:t/>
                      </a:r>
                      <a:endParaRPr sz="1600"/>
                    </a:p>
                  </a:txBody>
                  <a:tcPr marT="0" marB="0" marR="83450" marL="83450">
                    <a:lnL cap="flat" cmpd="sng" w="381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accent3"/>
                      </a:solidFill>
                      <a:prstDash val="solid"/>
                      <a:round/>
                      <a:headEnd len="sm" w="sm" type="none"/>
                      <a:tailEnd len="sm" w="sm" type="none"/>
                    </a:lnB>
                    <a:solidFill>
                      <a:schemeClr val="accent3"/>
                    </a:solidFill>
                  </a:tcPr>
                </a:tc>
                <a:tc>
                  <a:txBody>
                    <a:bodyPr/>
                    <a:lstStyle/>
                    <a:p>
                      <a:pPr indent="0" lvl="0" marL="0" marR="0" rtl="0" algn="ctr">
                        <a:spcBef>
                          <a:spcPts val="0"/>
                        </a:spcBef>
                        <a:spcAft>
                          <a:spcPts val="0"/>
                        </a:spcAft>
                        <a:buNone/>
                      </a:pPr>
                      <a:r>
                        <a:t/>
                      </a:r>
                      <a:endParaRPr sz="1100">
                        <a:latin typeface="Arial"/>
                        <a:ea typeface="Arial"/>
                        <a:cs typeface="Arial"/>
                        <a:sym typeface="Arial"/>
                      </a:endParaRPr>
                    </a:p>
                  </a:txBody>
                  <a:tcPr marT="0" marB="0" marR="83450" marL="83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accent3"/>
                      </a:solidFill>
                      <a:prstDash val="solid"/>
                      <a:round/>
                      <a:headEnd len="sm" w="sm" type="none"/>
                      <a:tailEnd len="sm" w="sm" type="none"/>
                    </a:lnB>
                    <a:solidFill>
                      <a:schemeClr val="accent3"/>
                    </a:solidFill>
                  </a:tcPr>
                </a:tc>
                <a:tc>
                  <a:txBody>
                    <a:bodyPr/>
                    <a:lstStyle/>
                    <a:p>
                      <a:pPr indent="0" lvl="0" marL="0" marR="0" rtl="0" algn="l">
                        <a:spcBef>
                          <a:spcPts val="0"/>
                        </a:spcBef>
                        <a:spcAft>
                          <a:spcPts val="0"/>
                        </a:spcAft>
                        <a:buNone/>
                      </a:pPr>
                      <a:r>
                        <a:t/>
                      </a:r>
                      <a:endParaRPr sz="1600">
                        <a:latin typeface="Arial"/>
                        <a:ea typeface="Arial"/>
                        <a:cs typeface="Arial"/>
                        <a:sym typeface="Arial"/>
                      </a:endParaRPr>
                    </a:p>
                  </a:txBody>
                  <a:tcPr marT="0" marB="0" marR="83450" marL="83450">
                    <a:lnL cap="flat" cmpd="sng" w="9525">
                      <a:solidFill>
                        <a:srgbClr val="000000">
                          <a:alpha val="0"/>
                        </a:srgbClr>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accent3"/>
                      </a:solidFill>
                      <a:prstDash val="solid"/>
                      <a:round/>
                      <a:headEnd len="sm" w="sm" type="none"/>
                      <a:tailEnd len="sm" w="sm" type="none"/>
                    </a:lnB>
                    <a:solidFill>
                      <a:schemeClr val="accent3"/>
                    </a:solid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82"/>
          <p:cNvSpPr txBox="1"/>
          <p:nvPr>
            <p:ph idx="1" type="body"/>
          </p:nvPr>
        </p:nvSpPr>
        <p:spPr>
          <a:xfrm>
            <a:off x="323529" y="9"/>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Tableau comparatif</a:t>
            </a:r>
            <a:endParaRPr/>
          </a:p>
        </p:txBody>
      </p:sp>
      <p:sp>
        <p:nvSpPr>
          <p:cNvPr id="967" name="Google Shape;967;p82"/>
          <p:cNvSpPr txBox="1"/>
          <p:nvPr/>
        </p:nvSpPr>
        <p:spPr>
          <a:xfrm>
            <a:off x="510300" y="829238"/>
            <a:ext cx="10978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Lors de la comparaison de projets en Smart Cities, plusieurs critères peuvent être pris en compte pour évaluer leur pertinence, leur efficacité et leur impact. Voici notre tableau comparatif avec certains critères  :</a:t>
            </a:r>
            <a:endParaRPr sz="1600"/>
          </a:p>
        </p:txBody>
      </p:sp>
      <p:graphicFrame>
        <p:nvGraphicFramePr>
          <p:cNvPr id="968" name="Google Shape;968;p82"/>
          <p:cNvGraphicFramePr/>
          <p:nvPr/>
        </p:nvGraphicFramePr>
        <p:xfrm>
          <a:off x="14075" y="1506350"/>
          <a:ext cx="3000000" cy="3000000"/>
        </p:xfrm>
        <a:graphic>
          <a:graphicData uri="http://schemas.openxmlformats.org/drawingml/2006/table">
            <a:tbl>
              <a:tblPr>
                <a:noFill/>
                <a:tableStyleId>{58E18D9C-C2E4-46B7-B41A-DD0102FFB309}</a:tableStyleId>
              </a:tblPr>
              <a:tblGrid>
                <a:gridCol w="2496950"/>
                <a:gridCol w="2545225"/>
                <a:gridCol w="2374775"/>
                <a:gridCol w="2266125"/>
                <a:gridCol w="2508925"/>
              </a:tblGrid>
              <a:tr h="381000">
                <a:tc>
                  <a:txBody>
                    <a:bodyPr/>
                    <a:lstStyle/>
                    <a:p>
                      <a:pPr indent="0" lvl="0" marL="0" rtl="0" algn="ctr">
                        <a:lnSpc>
                          <a:spcPct val="171429"/>
                        </a:lnSpc>
                        <a:spcBef>
                          <a:spcPts val="1900"/>
                        </a:spcBef>
                        <a:spcAft>
                          <a:spcPts val="1900"/>
                        </a:spcAft>
                        <a:buNone/>
                      </a:pPr>
                      <a:r>
                        <a:rPr b="1" lang="en-US" sz="1500">
                          <a:solidFill>
                            <a:schemeClr val="dk1"/>
                          </a:solidFill>
                        </a:rPr>
                        <a:t>Critères de Comparaison</a:t>
                      </a:r>
                      <a:endParaRPr b="1" sz="1500">
                        <a:solidFill>
                          <a:schemeClr val="dk1"/>
                        </a:solidFill>
                      </a:endParaRPr>
                    </a:p>
                  </a:txBody>
                  <a:tcPr marT="91425" marB="91425" marR="91425" marL="91425" anchor="b">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FBFBF"/>
                    </a:solidFill>
                  </a:tcPr>
                </a:tc>
                <a:tc>
                  <a:txBody>
                    <a:bodyPr/>
                    <a:lstStyle/>
                    <a:p>
                      <a:pPr indent="0" lvl="0" marL="0" rtl="0" algn="ctr">
                        <a:lnSpc>
                          <a:spcPct val="171429"/>
                        </a:lnSpc>
                        <a:spcBef>
                          <a:spcPts val="1900"/>
                        </a:spcBef>
                        <a:spcAft>
                          <a:spcPts val="1900"/>
                        </a:spcAft>
                        <a:buNone/>
                      </a:pPr>
                      <a:r>
                        <a:rPr b="1" lang="en-US" sz="1500">
                          <a:solidFill>
                            <a:schemeClr val="dk1"/>
                          </a:solidFill>
                        </a:rPr>
                        <a:t>Smart City Dortmund</a:t>
                      </a:r>
                      <a:endParaRPr b="1" sz="1500">
                        <a:solidFill>
                          <a:schemeClr val="dk1"/>
                        </a:solidFill>
                      </a:endParaRPr>
                    </a:p>
                  </a:txBody>
                  <a:tcPr marT="91425" marB="91425" marR="91425" marL="91425" anchor="b">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FBFBF"/>
                    </a:solidFill>
                  </a:tcPr>
                </a:tc>
                <a:tc>
                  <a:txBody>
                    <a:bodyPr/>
                    <a:lstStyle/>
                    <a:p>
                      <a:pPr indent="0" lvl="0" marL="0" rtl="0" algn="l">
                        <a:spcBef>
                          <a:spcPts val="0"/>
                        </a:spcBef>
                        <a:spcAft>
                          <a:spcPts val="0"/>
                        </a:spcAft>
                        <a:buClr>
                          <a:schemeClr val="dk1"/>
                        </a:buClr>
                        <a:buFont typeface="Arial"/>
                        <a:buNone/>
                      </a:pPr>
                      <a:r>
                        <a:rPr b="1" lang="en-US" sz="1500">
                          <a:solidFill>
                            <a:schemeClr val="dk1"/>
                          </a:solidFill>
                        </a:rPr>
                        <a:t>Smart flood detection system</a:t>
                      </a:r>
                      <a:endParaRPr b="1" sz="1500">
                        <a:solidFill>
                          <a:schemeClr val="dk1"/>
                        </a:solidFill>
                      </a:endParaRPr>
                    </a:p>
                  </a:txBody>
                  <a:tcPr marT="91425" marB="91425" marR="91425" marL="91425" anchor="b">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FBFBF"/>
                    </a:solidFill>
                  </a:tcPr>
                </a:tc>
                <a:tc>
                  <a:txBody>
                    <a:bodyPr/>
                    <a:lstStyle/>
                    <a:p>
                      <a:pPr indent="0" lvl="0" marL="0" rtl="0" algn="ctr">
                        <a:lnSpc>
                          <a:spcPct val="171429"/>
                        </a:lnSpc>
                        <a:spcBef>
                          <a:spcPts val="1900"/>
                        </a:spcBef>
                        <a:spcAft>
                          <a:spcPts val="1900"/>
                        </a:spcAft>
                        <a:buNone/>
                      </a:pPr>
                      <a:r>
                        <a:rPr b="1" lang="en-US" sz="1500">
                          <a:solidFill>
                            <a:schemeClr val="dk1"/>
                          </a:solidFill>
                        </a:rPr>
                        <a:t>Smart trash can</a:t>
                      </a:r>
                      <a:endParaRPr b="1" sz="1500">
                        <a:solidFill>
                          <a:schemeClr val="dk1"/>
                        </a:solidFill>
                      </a:endParaRPr>
                    </a:p>
                  </a:txBody>
                  <a:tcPr marT="91425" marB="91425" marR="91425" marL="91425" anchor="b">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FBFBF"/>
                    </a:solidFill>
                  </a:tcPr>
                </a:tc>
                <a:tc>
                  <a:txBody>
                    <a:bodyPr/>
                    <a:lstStyle/>
                    <a:p>
                      <a:pPr indent="0" lvl="0" marL="0" rtl="0" algn="ctr">
                        <a:lnSpc>
                          <a:spcPct val="171429"/>
                        </a:lnSpc>
                        <a:spcBef>
                          <a:spcPts val="1900"/>
                        </a:spcBef>
                        <a:spcAft>
                          <a:spcPts val="1900"/>
                        </a:spcAft>
                        <a:buNone/>
                      </a:pPr>
                      <a:r>
                        <a:rPr b="1" lang="en-US" sz="1500">
                          <a:solidFill>
                            <a:schemeClr val="dk1"/>
                          </a:solidFill>
                        </a:rPr>
                        <a:t>Smart Pedestrian Safety System</a:t>
                      </a:r>
                      <a:endParaRPr b="1" sz="1500">
                        <a:solidFill>
                          <a:schemeClr val="dk1"/>
                        </a:solidFill>
                      </a:endParaRPr>
                    </a:p>
                  </a:txBody>
                  <a:tcPr marT="91425" marB="91425" marR="91425" marL="91425" anchor="b">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FBFBF"/>
                    </a:solidFill>
                  </a:tcPr>
                </a:tc>
              </a:tr>
              <a:tr h="381000">
                <a:tc>
                  <a:txBody>
                    <a:bodyPr/>
                    <a:lstStyle/>
                    <a:p>
                      <a:pPr indent="0" lvl="0" marL="0" rtl="0" algn="l">
                        <a:lnSpc>
                          <a:spcPct val="171429"/>
                        </a:lnSpc>
                        <a:spcBef>
                          <a:spcPts val="1900"/>
                        </a:spcBef>
                        <a:spcAft>
                          <a:spcPts val="1900"/>
                        </a:spcAft>
                        <a:buNone/>
                      </a:pPr>
                      <a:r>
                        <a:rPr b="1" lang="en-US" sz="1300">
                          <a:solidFill>
                            <a:schemeClr val="dk1"/>
                          </a:solidFill>
                        </a:rPr>
                        <a:t>Budget</a:t>
                      </a:r>
                      <a:endParaRPr b="1"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4C2F1"/>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couteuse (varie en fonction de la portée du projet)</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spcBef>
                          <a:spcPts val="0"/>
                        </a:spcBef>
                        <a:spcAft>
                          <a:spcPts val="0"/>
                        </a:spcAft>
                        <a:buNone/>
                      </a:pPr>
                      <a:r>
                        <a:rPr lang="en-US"/>
                        <a:t>couteuse (varie en fonction de la portée du projet)</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c>
                  <a:txBody>
                    <a:bodyPr/>
                    <a:lstStyle/>
                    <a:p>
                      <a:pPr indent="0" lvl="0" marL="0" rtl="0" algn="l">
                        <a:spcBef>
                          <a:spcPts val="0"/>
                        </a:spcBef>
                        <a:spcAft>
                          <a:spcPts val="0"/>
                        </a:spcAft>
                        <a:buNone/>
                      </a:pPr>
                      <a:r>
                        <a:rPr lang="en-US">
                          <a:solidFill>
                            <a:schemeClr val="dk1"/>
                          </a:solidFill>
                        </a:rPr>
                        <a:t> (varie en fonction de la portée du projet)</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US" sz="1300">
                          <a:solidFill>
                            <a:schemeClr val="dk1"/>
                          </a:solidFill>
                        </a:rPr>
                        <a:t>356 DH</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r>
              <a:tr h="381000">
                <a:tc>
                  <a:txBody>
                    <a:bodyPr/>
                    <a:lstStyle/>
                    <a:p>
                      <a:pPr indent="0" lvl="0" marL="0" rtl="0" algn="l">
                        <a:lnSpc>
                          <a:spcPct val="171429"/>
                        </a:lnSpc>
                        <a:spcBef>
                          <a:spcPts val="1900"/>
                        </a:spcBef>
                        <a:spcAft>
                          <a:spcPts val="1900"/>
                        </a:spcAft>
                        <a:buNone/>
                      </a:pPr>
                      <a:r>
                        <a:rPr b="1" lang="en-US" sz="1300">
                          <a:solidFill>
                            <a:schemeClr val="dk1"/>
                          </a:solidFill>
                        </a:rPr>
                        <a:t>Simplicité de mise en œuvre</a:t>
                      </a:r>
                      <a:endParaRPr b="1"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4C2F1"/>
                    </a:solidFill>
                  </a:tcPr>
                </a:tc>
                <a:tc>
                  <a:txBody>
                    <a:bodyPr/>
                    <a:lstStyle/>
                    <a:p>
                      <a:pPr indent="0" lvl="0" marL="0" rtl="0" algn="l">
                        <a:spcBef>
                          <a:spcPts val="0"/>
                        </a:spcBef>
                        <a:spcAft>
                          <a:spcPts val="0"/>
                        </a:spcAft>
                        <a:buNone/>
                      </a:pPr>
                      <a:r>
                        <a:rPr lang="en-US"/>
                        <a:t>oui</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spcBef>
                          <a:spcPts val="0"/>
                        </a:spcBef>
                        <a:spcAft>
                          <a:spcPts val="0"/>
                        </a:spcAft>
                        <a:buNone/>
                      </a:pPr>
                      <a:r>
                        <a:rPr lang="en-US"/>
                        <a:t>non</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c>
                  <a:txBody>
                    <a:bodyPr/>
                    <a:lstStyle/>
                    <a:p>
                      <a:pPr indent="0" lvl="0" marL="0" rtl="0" algn="l">
                        <a:lnSpc>
                          <a:spcPct val="171429"/>
                        </a:lnSpc>
                        <a:spcBef>
                          <a:spcPts val="1900"/>
                        </a:spcBef>
                        <a:spcAft>
                          <a:spcPts val="1900"/>
                        </a:spcAft>
                        <a:buNone/>
                      </a:pPr>
                      <a:r>
                        <a:rPr lang="en-US" sz="1300">
                          <a:solidFill>
                            <a:schemeClr val="dk1"/>
                          </a:solidFill>
                        </a:rPr>
                        <a:t>OUI</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US" sz="1300">
                          <a:solidFill>
                            <a:schemeClr val="dk1"/>
                          </a:solidFill>
                        </a:rPr>
                        <a:t>Oui</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r>
              <a:tr h="318875">
                <a:tc>
                  <a:txBody>
                    <a:bodyPr/>
                    <a:lstStyle/>
                    <a:p>
                      <a:pPr indent="0" lvl="0" marL="0" rtl="0" algn="l">
                        <a:lnSpc>
                          <a:spcPct val="171429"/>
                        </a:lnSpc>
                        <a:spcBef>
                          <a:spcPts val="1900"/>
                        </a:spcBef>
                        <a:spcAft>
                          <a:spcPts val="1900"/>
                        </a:spcAft>
                        <a:buNone/>
                      </a:pPr>
                      <a:r>
                        <a:rPr b="1" lang="en-US" sz="1300">
                          <a:solidFill>
                            <a:schemeClr val="dk1"/>
                          </a:solidFill>
                        </a:rPr>
                        <a:t>Réduction de coûts</a:t>
                      </a:r>
                      <a:endParaRPr b="1"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4C2F1"/>
                    </a:solidFill>
                  </a:tcPr>
                </a:tc>
                <a:tc>
                  <a:txBody>
                    <a:bodyPr/>
                    <a:lstStyle/>
                    <a:p>
                      <a:pPr indent="0" lvl="0" marL="0" rtl="0" algn="l">
                        <a:spcBef>
                          <a:spcPts val="0"/>
                        </a:spcBef>
                        <a:spcAft>
                          <a:spcPts val="0"/>
                        </a:spcAft>
                        <a:buNone/>
                      </a:pPr>
                      <a:r>
                        <a:rPr lang="en-US"/>
                        <a:t>oui</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spcBef>
                          <a:spcPts val="0"/>
                        </a:spcBef>
                        <a:spcAft>
                          <a:spcPts val="0"/>
                        </a:spcAft>
                        <a:buNone/>
                      </a:pPr>
                      <a:r>
                        <a:rPr lang="en-US"/>
                        <a:t>oui</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c>
                  <a:txBody>
                    <a:bodyPr/>
                    <a:lstStyle/>
                    <a:p>
                      <a:pPr indent="0" lvl="0" marL="0" rtl="0" algn="l">
                        <a:lnSpc>
                          <a:spcPct val="171429"/>
                        </a:lnSpc>
                        <a:spcBef>
                          <a:spcPts val="1900"/>
                        </a:spcBef>
                        <a:spcAft>
                          <a:spcPts val="1900"/>
                        </a:spcAft>
                        <a:buClr>
                          <a:schemeClr val="dk1"/>
                        </a:buClr>
                        <a:buSzPts val="1100"/>
                        <a:buFont typeface="Arial"/>
                        <a:buNone/>
                      </a:pPr>
                      <a:r>
                        <a:rPr lang="en-US" sz="1300">
                          <a:solidFill>
                            <a:schemeClr val="dk1"/>
                          </a:solidFill>
                        </a:rPr>
                        <a:t>OUI</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US" sz="1300">
                          <a:solidFill>
                            <a:schemeClr val="dk1"/>
                          </a:solidFill>
                        </a:rPr>
                        <a:t>Oui</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r>
              <a:tr h="381000">
                <a:tc>
                  <a:txBody>
                    <a:bodyPr/>
                    <a:lstStyle/>
                    <a:p>
                      <a:pPr indent="0" lvl="0" marL="0" rtl="0" algn="l">
                        <a:lnSpc>
                          <a:spcPct val="171429"/>
                        </a:lnSpc>
                        <a:spcBef>
                          <a:spcPts val="1900"/>
                        </a:spcBef>
                        <a:spcAft>
                          <a:spcPts val="1900"/>
                        </a:spcAft>
                        <a:buNone/>
                      </a:pPr>
                      <a:r>
                        <a:rPr b="1" lang="en-US" sz="1300">
                          <a:solidFill>
                            <a:schemeClr val="dk1"/>
                          </a:solidFill>
                        </a:rPr>
                        <a:t>Impact environnemental</a:t>
                      </a:r>
                      <a:endParaRPr b="1"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4C2F1"/>
                    </a:solidFill>
                  </a:tcPr>
                </a:tc>
                <a:tc>
                  <a:txBody>
                    <a:bodyPr/>
                    <a:lstStyle/>
                    <a:p>
                      <a:pPr indent="0" lvl="0" marL="0" rtl="0" algn="l">
                        <a:spcBef>
                          <a:spcPts val="0"/>
                        </a:spcBef>
                        <a:spcAft>
                          <a:spcPts val="0"/>
                        </a:spcAft>
                        <a:buNone/>
                      </a:pPr>
                      <a:r>
                        <a:rPr lang="en-US"/>
                        <a:t>oui</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spcBef>
                          <a:spcPts val="0"/>
                        </a:spcBef>
                        <a:spcAft>
                          <a:spcPts val="0"/>
                        </a:spcAft>
                        <a:buNone/>
                      </a:pPr>
                      <a:r>
                        <a:rPr lang="en-US"/>
                        <a:t>oui</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c>
                  <a:txBody>
                    <a:bodyPr/>
                    <a:lstStyle/>
                    <a:p>
                      <a:pPr indent="0" lvl="0" marL="0" rtl="0" algn="l">
                        <a:lnSpc>
                          <a:spcPct val="171429"/>
                        </a:lnSpc>
                        <a:spcBef>
                          <a:spcPts val="1900"/>
                        </a:spcBef>
                        <a:spcAft>
                          <a:spcPts val="1900"/>
                        </a:spcAft>
                        <a:buClr>
                          <a:schemeClr val="dk1"/>
                        </a:buClr>
                        <a:buSzPts val="1100"/>
                        <a:buFont typeface="Arial"/>
                        <a:buNone/>
                      </a:pPr>
                      <a:r>
                        <a:rPr lang="en-US" sz="1300">
                          <a:solidFill>
                            <a:schemeClr val="dk1"/>
                          </a:solidFill>
                        </a:rPr>
                        <a:t>OUI</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US" sz="1300">
                          <a:solidFill>
                            <a:schemeClr val="dk1"/>
                          </a:solidFill>
                        </a:rPr>
                        <a:t>Oui</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r>
              <a:tr h="381000">
                <a:tc>
                  <a:txBody>
                    <a:bodyPr/>
                    <a:lstStyle/>
                    <a:p>
                      <a:pPr indent="0" lvl="0" marL="0" rtl="0" algn="l">
                        <a:lnSpc>
                          <a:spcPct val="171429"/>
                        </a:lnSpc>
                        <a:spcBef>
                          <a:spcPts val="1900"/>
                        </a:spcBef>
                        <a:spcAft>
                          <a:spcPts val="1900"/>
                        </a:spcAft>
                        <a:buNone/>
                      </a:pPr>
                      <a:r>
                        <a:rPr b="1" lang="en-US" sz="1300">
                          <a:solidFill>
                            <a:schemeClr val="dk1"/>
                          </a:solidFill>
                        </a:rPr>
                        <a:t>Amélioration de la sécurité</a:t>
                      </a:r>
                      <a:endParaRPr b="1"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4C2F1"/>
                    </a:solidFill>
                  </a:tcPr>
                </a:tc>
                <a:tc>
                  <a:txBody>
                    <a:bodyPr/>
                    <a:lstStyle/>
                    <a:p>
                      <a:pPr indent="0" lvl="0" marL="0" rtl="0" algn="l">
                        <a:spcBef>
                          <a:spcPts val="0"/>
                        </a:spcBef>
                        <a:spcAft>
                          <a:spcPts val="0"/>
                        </a:spcAft>
                        <a:buNone/>
                      </a:pPr>
                      <a:r>
                        <a:rPr lang="en-US"/>
                        <a:t>oui</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spcBef>
                          <a:spcPts val="0"/>
                        </a:spcBef>
                        <a:spcAft>
                          <a:spcPts val="0"/>
                        </a:spcAft>
                        <a:buNone/>
                      </a:pPr>
                      <a:r>
                        <a:rPr lang="en-US"/>
                        <a:t>oui</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c>
                  <a:txBody>
                    <a:bodyPr/>
                    <a:lstStyle/>
                    <a:p>
                      <a:pPr indent="0" lvl="0" marL="0" rtl="0" algn="l">
                        <a:lnSpc>
                          <a:spcPct val="171429"/>
                        </a:lnSpc>
                        <a:spcBef>
                          <a:spcPts val="1900"/>
                        </a:spcBef>
                        <a:spcAft>
                          <a:spcPts val="1900"/>
                        </a:spcAft>
                        <a:buClr>
                          <a:schemeClr val="dk1"/>
                        </a:buClr>
                        <a:buSzPts val="1100"/>
                        <a:buFont typeface="Arial"/>
                        <a:buNone/>
                      </a:pPr>
                      <a:r>
                        <a:rPr lang="en-US" sz="1300">
                          <a:solidFill>
                            <a:schemeClr val="dk1"/>
                          </a:solidFill>
                        </a:rPr>
                        <a:t>NON</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US" sz="1300">
                          <a:solidFill>
                            <a:schemeClr val="dk1"/>
                          </a:solidFill>
                        </a:rPr>
                        <a:t>Oui</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r>
              <a:tr h="381000">
                <a:tc>
                  <a:txBody>
                    <a:bodyPr/>
                    <a:lstStyle/>
                    <a:p>
                      <a:pPr indent="0" lvl="0" marL="0" rtl="0" algn="l">
                        <a:lnSpc>
                          <a:spcPct val="171429"/>
                        </a:lnSpc>
                        <a:spcBef>
                          <a:spcPts val="1900"/>
                        </a:spcBef>
                        <a:spcAft>
                          <a:spcPts val="1900"/>
                        </a:spcAft>
                        <a:buNone/>
                      </a:pPr>
                      <a:r>
                        <a:rPr b="1" lang="en-US" sz="1300">
                          <a:solidFill>
                            <a:schemeClr val="dk1"/>
                          </a:solidFill>
                        </a:rPr>
                        <a:t>Facilité de déploiement</a:t>
                      </a:r>
                      <a:endParaRPr b="1"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4C2F1"/>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dépend de la taille du projet</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spcBef>
                          <a:spcPts val="0"/>
                        </a:spcBef>
                        <a:spcAft>
                          <a:spcPts val="0"/>
                        </a:spcAft>
                        <a:buNone/>
                      </a:pPr>
                      <a:r>
                        <a:rPr lang="en-US"/>
                        <a:t>dépend de la taille du projet</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dépend de la taille du projet</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US" sz="1300">
                          <a:solidFill>
                            <a:schemeClr val="dk1"/>
                          </a:solidFill>
                        </a:rPr>
                        <a:t>Oui</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r>
              <a:tr h="381000">
                <a:tc>
                  <a:txBody>
                    <a:bodyPr/>
                    <a:lstStyle/>
                    <a:p>
                      <a:pPr indent="0" lvl="0" marL="0" rtl="0" algn="l">
                        <a:lnSpc>
                          <a:spcPct val="171429"/>
                        </a:lnSpc>
                        <a:spcBef>
                          <a:spcPts val="1900"/>
                        </a:spcBef>
                        <a:spcAft>
                          <a:spcPts val="1900"/>
                        </a:spcAft>
                        <a:buNone/>
                      </a:pPr>
                      <a:r>
                        <a:rPr b="1" lang="en-US" sz="1300">
                          <a:solidFill>
                            <a:schemeClr val="dk1"/>
                          </a:solidFill>
                        </a:rPr>
                        <a:t>Économie d'énergie</a:t>
                      </a:r>
                      <a:endParaRPr b="1"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4C2F1"/>
                    </a:solidFill>
                  </a:tcPr>
                </a:tc>
                <a:tc>
                  <a:txBody>
                    <a:bodyPr/>
                    <a:lstStyle/>
                    <a:p>
                      <a:pPr indent="0" lvl="0" marL="0" rtl="0" algn="l">
                        <a:spcBef>
                          <a:spcPts val="0"/>
                        </a:spcBef>
                        <a:spcAft>
                          <a:spcPts val="0"/>
                        </a:spcAft>
                        <a:buNone/>
                      </a:pPr>
                      <a:r>
                        <a:rPr lang="en-US"/>
                        <a:t>oui</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spcBef>
                          <a:spcPts val="0"/>
                        </a:spcBef>
                        <a:spcAft>
                          <a:spcPts val="0"/>
                        </a:spcAft>
                        <a:buNone/>
                      </a:pPr>
                      <a:r>
                        <a:rPr lang="en-US"/>
                        <a:t>oui</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c>
                  <a:txBody>
                    <a:bodyPr/>
                    <a:lstStyle/>
                    <a:p>
                      <a:pPr indent="0" lvl="0" marL="0" rtl="0" algn="l">
                        <a:lnSpc>
                          <a:spcPct val="171429"/>
                        </a:lnSpc>
                        <a:spcBef>
                          <a:spcPts val="1900"/>
                        </a:spcBef>
                        <a:spcAft>
                          <a:spcPts val="1900"/>
                        </a:spcAft>
                        <a:buNone/>
                      </a:pPr>
                      <a:r>
                        <a:rPr lang="en-US" sz="1300">
                          <a:solidFill>
                            <a:schemeClr val="dk1"/>
                          </a:solidFill>
                        </a:rPr>
                        <a:t>OUI</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US" sz="1300">
                          <a:solidFill>
                            <a:schemeClr val="dk1"/>
                          </a:solidFill>
                        </a:rPr>
                        <a:t>Non</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r>
              <a:tr h="381000">
                <a:tc>
                  <a:txBody>
                    <a:bodyPr/>
                    <a:lstStyle/>
                    <a:p>
                      <a:pPr indent="0" lvl="0" marL="0" rtl="0" algn="l">
                        <a:lnSpc>
                          <a:spcPct val="171429"/>
                        </a:lnSpc>
                        <a:spcBef>
                          <a:spcPts val="1900"/>
                        </a:spcBef>
                        <a:spcAft>
                          <a:spcPts val="1900"/>
                        </a:spcAft>
                        <a:buNone/>
                      </a:pPr>
                      <a:r>
                        <a:rPr b="1" lang="en-US" sz="1300">
                          <a:solidFill>
                            <a:schemeClr val="dk1"/>
                          </a:solidFill>
                        </a:rPr>
                        <a:t>Réduction de la congestion</a:t>
                      </a:r>
                      <a:endParaRPr b="1"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4C2F1"/>
                    </a:solidFill>
                  </a:tcPr>
                </a:tc>
                <a:tc>
                  <a:txBody>
                    <a:bodyPr/>
                    <a:lstStyle/>
                    <a:p>
                      <a:pPr indent="0" lvl="0" marL="0" rtl="0" algn="l">
                        <a:spcBef>
                          <a:spcPts val="0"/>
                        </a:spcBef>
                        <a:spcAft>
                          <a:spcPts val="0"/>
                        </a:spcAft>
                        <a:buNone/>
                      </a:pPr>
                      <a:r>
                        <a:rPr lang="en-US"/>
                        <a:t>non</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spcBef>
                          <a:spcPts val="0"/>
                        </a:spcBef>
                        <a:spcAft>
                          <a:spcPts val="0"/>
                        </a:spcAft>
                        <a:buNone/>
                      </a:pPr>
                      <a:r>
                        <a:rPr lang="en-US"/>
                        <a:t>-</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c>
                  <a:txBody>
                    <a:bodyPr/>
                    <a:lstStyle/>
                    <a:p>
                      <a:pPr indent="0" lvl="0" marL="0" rtl="0" algn="l">
                        <a:lnSpc>
                          <a:spcPct val="171429"/>
                        </a:lnSpc>
                        <a:spcBef>
                          <a:spcPts val="1900"/>
                        </a:spcBef>
                        <a:spcAft>
                          <a:spcPts val="1900"/>
                        </a:spcAft>
                        <a:buNone/>
                      </a:pPr>
                      <a:r>
                        <a:rPr lang="en-US" sz="1300">
                          <a:solidFill>
                            <a:schemeClr val="dk1"/>
                          </a:solidFill>
                        </a:rPr>
                        <a:t>NON</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US" sz="1300">
                          <a:solidFill>
                            <a:schemeClr val="dk1"/>
                          </a:solidFill>
                        </a:rPr>
                        <a:t>Oui</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r>
              <a:tr h="381000">
                <a:tc>
                  <a:txBody>
                    <a:bodyPr/>
                    <a:lstStyle/>
                    <a:p>
                      <a:pPr indent="0" lvl="0" marL="0" rtl="0" algn="l">
                        <a:lnSpc>
                          <a:spcPct val="171429"/>
                        </a:lnSpc>
                        <a:spcBef>
                          <a:spcPts val="1900"/>
                        </a:spcBef>
                        <a:spcAft>
                          <a:spcPts val="1900"/>
                        </a:spcAft>
                        <a:buNone/>
                      </a:pPr>
                      <a:r>
                        <a:rPr b="1" lang="en-US" sz="1300">
                          <a:solidFill>
                            <a:schemeClr val="dk1"/>
                          </a:solidFill>
                        </a:rPr>
                        <a:t>Données pour l'analyse</a:t>
                      </a:r>
                      <a:endParaRPr b="1"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4C2F1"/>
                    </a:solidFill>
                  </a:tcPr>
                </a:tc>
                <a:tc>
                  <a:txBody>
                    <a:bodyPr/>
                    <a:lstStyle/>
                    <a:p>
                      <a:pPr indent="0" lvl="0" marL="0" rtl="0" algn="l">
                        <a:spcBef>
                          <a:spcPts val="0"/>
                        </a:spcBef>
                        <a:spcAft>
                          <a:spcPts val="0"/>
                        </a:spcAft>
                        <a:buNone/>
                      </a:pPr>
                      <a:r>
                        <a:rPr lang="en-US"/>
                        <a:t>oui</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spcBef>
                          <a:spcPts val="0"/>
                        </a:spcBef>
                        <a:spcAft>
                          <a:spcPts val="0"/>
                        </a:spcAft>
                        <a:buNone/>
                      </a:pPr>
                      <a:r>
                        <a:rPr lang="en-US"/>
                        <a:t>oui</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c>
                  <a:txBody>
                    <a:bodyPr/>
                    <a:lstStyle/>
                    <a:p>
                      <a:pPr indent="0" lvl="0" marL="0" rtl="0" algn="l">
                        <a:lnSpc>
                          <a:spcPct val="171429"/>
                        </a:lnSpc>
                        <a:spcBef>
                          <a:spcPts val="1900"/>
                        </a:spcBef>
                        <a:spcAft>
                          <a:spcPts val="1900"/>
                        </a:spcAft>
                        <a:buNone/>
                      </a:pPr>
                      <a:r>
                        <a:rPr lang="en-US" sz="1300">
                          <a:solidFill>
                            <a:schemeClr val="dk1"/>
                          </a:solidFill>
                        </a:rPr>
                        <a:t>OUI</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US" sz="1300">
                          <a:solidFill>
                            <a:schemeClr val="dk1"/>
                          </a:solidFill>
                        </a:rPr>
                        <a:t>Oui</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r>
              <a:tr h="381000">
                <a:tc>
                  <a:txBody>
                    <a:bodyPr/>
                    <a:lstStyle/>
                    <a:p>
                      <a:pPr indent="0" lvl="0" marL="0" rtl="0" algn="l">
                        <a:lnSpc>
                          <a:spcPct val="171429"/>
                        </a:lnSpc>
                        <a:spcBef>
                          <a:spcPts val="1900"/>
                        </a:spcBef>
                        <a:spcAft>
                          <a:spcPts val="1900"/>
                        </a:spcAft>
                        <a:buNone/>
                      </a:pPr>
                      <a:r>
                        <a:rPr b="1" lang="en-US" sz="1300">
                          <a:solidFill>
                            <a:schemeClr val="dk1"/>
                          </a:solidFill>
                        </a:rPr>
                        <a:t>Participation citoyenne</a:t>
                      </a:r>
                      <a:endParaRPr b="1"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B4C2F1"/>
                    </a:solidFill>
                  </a:tcPr>
                </a:tc>
                <a:tc>
                  <a:txBody>
                    <a:bodyPr/>
                    <a:lstStyle/>
                    <a:p>
                      <a:pPr indent="0" lvl="0" marL="0" rtl="0" algn="l">
                        <a:spcBef>
                          <a:spcPts val="0"/>
                        </a:spcBef>
                        <a:spcAft>
                          <a:spcPts val="0"/>
                        </a:spcAft>
                        <a:buNone/>
                      </a:pPr>
                      <a:r>
                        <a:rPr lang="en-US"/>
                        <a:t>non</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spcBef>
                          <a:spcPts val="0"/>
                        </a:spcBef>
                        <a:spcAft>
                          <a:spcPts val="0"/>
                        </a:spcAft>
                        <a:buNone/>
                      </a:pPr>
                      <a:r>
                        <a:rPr lang="en-US"/>
                        <a:t>oui</a:t>
                      </a:r>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c>
                  <a:txBody>
                    <a:bodyPr/>
                    <a:lstStyle/>
                    <a:p>
                      <a:pPr indent="0" lvl="0" marL="0" rtl="0" algn="l">
                        <a:lnSpc>
                          <a:spcPct val="171429"/>
                        </a:lnSpc>
                        <a:spcBef>
                          <a:spcPts val="1900"/>
                        </a:spcBef>
                        <a:spcAft>
                          <a:spcPts val="1900"/>
                        </a:spcAft>
                        <a:buNone/>
                      </a:pPr>
                      <a:r>
                        <a:rPr lang="en-US" sz="1300">
                          <a:solidFill>
                            <a:schemeClr val="dk1"/>
                          </a:solidFill>
                        </a:rPr>
                        <a:t>OUI</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US" sz="1300">
                          <a:solidFill>
                            <a:schemeClr val="dk1"/>
                          </a:solidFill>
                        </a:rPr>
                        <a:t>Oui</a:t>
                      </a:r>
                      <a:endParaRPr sz="1300">
                        <a:solidFill>
                          <a:schemeClr val="dk1"/>
                        </a:solidFill>
                      </a:endParaRPr>
                    </a:p>
                  </a:txBody>
                  <a:tcPr marT="91425" marB="91425" marR="91425" marL="91425" anchor="ctr">
                    <a:lnL cap="flat" cmpd="sng" w="7625">
                      <a:solidFill>
                        <a:srgbClr val="D9D9E3"/>
                      </a:solidFill>
                      <a:prstDash val="solid"/>
                      <a:round/>
                      <a:headEnd len="sm" w="sm" type="none"/>
                      <a:tailEnd len="sm" w="sm" type="none"/>
                    </a:lnL>
                    <a:lnR cap="flat" cmpd="sng" w="7625">
                      <a:solidFill>
                        <a:srgbClr val="D9D9E3"/>
                      </a:solidFill>
                      <a:prstDash val="solid"/>
                      <a:round/>
                      <a:headEnd len="sm" w="sm" type="none"/>
                      <a:tailEnd len="sm" w="sm" type="none"/>
                    </a:lnR>
                    <a:lnT cap="flat" cmpd="sng" w="7625">
                      <a:solidFill>
                        <a:srgbClr val="D9D9E3"/>
                      </a:solidFill>
                      <a:prstDash val="solid"/>
                      <a:round/>
                      <a:headEnd len="sm" w="sm" type="none"/>
                      <a:tailEnd len="sm" w="sm" type="none"/>
                    </a:lnT>
                    <a:lnB cap="flat" cmpd="sng" w="7625">
                      <a:solidFill>
                        <a:srgbClr val="D9D9E3"/>
                      </a:solidFill>
                      <a:prstDash val="solid"/>
                      <a:round/>
                      <a:headEnd len="sm" w="sm" type="none"/>
                      <a:tailEnd len="sm" w="sm" type="none"/>
                    </a:lnB>
                    <a:solidFill>
                      <a:srgbClr val="F2F2F2"/>
                    </a:solidFill>
                  </a:tcPr>
                </a:tc>
              </a:tr>
            </a:tbl>
          </a:graphicData>
        </a:graphic>
      </p:graphicFrame>
      <p:pic>
        <p:nvPicPr>
          <p:cNvPr id="969" name="Google Shape;969;p82"/>
          <p:cNvPicPr preferRelativeResize="0"/>
          <p:nvPr/>
        </p:nvPicPr>
        <p:blipFill>
          <a:blip r:embed="rId3">
            <a:alphaModFix/>
          </a:blip>
          <a:stretch>
            <a:fillRect/>
          </a:stretch>
        </p:blipFill>
        <p:spPr>
          <a:xfrm>
            <a:off x="10999625" y="1"/>
            <a:ext cx="1192375" cy="11923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83"/>
          <p:cNvSpPr txBox="1"/>
          <p:nvPr/>
        </p:nvSpPr>
        <p:spPr>
          <a:xfrm>
            <a:off x="529548" y="469943"/>
            <a:ext cx="4222500" cy="9234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5400">
                <a:solidFill>
                  <a:schemeClr val="lt1"/>
                </a:solidFill>
              </a:rPr>
              <a:t>Conclusion</a:t>
            </a:r>
            <a:endParaRPr sz="5400">
              <a:solidFill>
                <a:schemeClr val="lt1"/>
              </a:solidFill>
              <a:latin typeface="Arial"/>
              <a:ea typeface="Arial"/>
              <a:cs typeface="Arial"/>
              <a:sym typeface="Arial"/>
            </a:endParaRPr>
          </a:p>
        </p:txBody>
      </p:sp>
      <p:sp>
        <p:nvSpPr>
          <p:cNvPr id="975" name="Google Shape;975;p83"/>
          <p:cNvSpPr txBox="1"/>
          <p:nvPr/>
        </p:nvSpPr>
        <p:spPr>
          <a:xfrm>
            <a:off x="4331850" y="2450763"/>
            <a:ext cx="7023900" cy="3786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rPr>
              <a:t>En conclusion, les Smart Cities incarnent l'avenir des zones urbaines, mettant l'innovation au service de la qualité de vie des citoyens. Ces projets s'attaquent à des enjeux cruciaux tels que la sécurité piétonne, la gestion des déchets et l'efficacité énergétique, offrant des solutions accessibles qui promettent un impact positif sur la ville du futur. Par le biais de la technologie IoT, de l'analyse des données et de la connectivité, ces initiatives simplifiées démontrent comment les villes intelligentes peuvent devenir des réalités tangibles avec des ressources budgétaires limitées. C'est une invitation à exploiter l'innovation à petite échelle pour forger un avenir urbain plus intelligent, plus sûr et plus durable.</a:t>
            </a:r>
            <a:endParaRPr sz="2000"/>
          </a:p>
        </p:txBody>
      </p:sp>
      <p:grpSp>
        <p:nvGrpSpPr>
          <p:cNvPr id="976" name="Google Shape;976;p83"/>
          <p:cNvGrpSpPr/>
          <p:nvPr/>
        </p:nvGrpSpPr>
        <p:grpSpPr>
          <a:xfrm>
            <a:off x="7038537" y="586909"/>
            <a:ext cx="4317210" cy="1433451"/>
            <a:chOff x="7609163" y="647233"/>
            <a:chExt cx="4317210" cy="1433451"/>
          </a:xfrm>
        </p:grpSpPr>
        <p:sp>
          <p:nvSpPr>
            <p:cNvPr id="977" name="Google Shape;977;p83"/>
            <p:cNvSpPr/>
            <p:nvPr/>
          </p:nvSpPr>
          <p:spPr>
            <a:xfrm>
              <a:off x="7813389" y="1259536"/>
              <a:ext cx="596412" cy="710732"/>
            </a:xfrm>
            <a:custGeom>
              <a:rect b="b" l="l" r="r" t="t"/>
              <a:pathLst>
                <a:path extrusionOk="0" h="3947283" w="3312367">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grpSp>
          <p:nvGrpSpPr>
            <p:cNvPr id="978" name="Google Shape;978;p83"/>
            <p:cNvGrpSpPr/>
            <p:nvPr/>
          </p:nvGrpSpPr>
          <p:grpSpPr>
            <a:xfrm>
              <a:off x="7609163" y="647233"/>
              <a:ext cx="4317210" cy="1433451"/>
              <a:chOff x="7398147" y="1587138"/>
              <a:chExt cx="4317210" cy="1433451"/>
            </a:xfrm>
          </p:grpSpPr>
          <p:sp>
            <p:nvSpPr>
              <p:cNvPr id="979" name="Google Shape;979;p83"/>
              <p:cNvSpPr/>
              <p:nvPr/>
            </p:nvSpPr>
            <p:spPr>
              <a:xfrm>
                <a:off x="8504254" y="2175864"/>
                <a:ext cx="3211103" cy="844725"/>
              </a:xfrm>
              <a:custGeom>
                <a:rect b="b" l="l" r="r" t="t"/>
                <a:pathLst>
                  <a:path extrusionOk="0" h="1051917" w="3998714">
                    <a:moveTo>
                      <a:pt x="3012728" y="879276"/>
                    </a:moveTo>
                    <a:cubicBezTo>
                      <a:pt x="2921943" y="879276"/>
                      <a:pt x="2876550" y="894553"/>
                      <a:pt x="2876550" y="925106"/>
                    </a:cubicBezTo>
                    <a:cubicBezTo>
                      <a:pt x="2876550" y="955275"/>
                      <a:pt x="2920386" y="970359"/>
                      <a:pt x="3008058" y="970359"/>
                    </a:cubicBezTo>
                    <a:cubicBezTo>
                      <a:pt x="3111680" y="970359"/>
                      <a:pt x="3163491" y="952943"/>
                      <a:pt x="3163491" y="918111"/>
                    </a:cubicBezTo>
                    <a:cubicBezTo>
                      <a:pt x="3163491" y="892221"/>
                      <a:pt x="3113237" y="879276"/>
                      <a:pt x="3012728" y="879276"/>
                    </a:cubicBezTo>
                    <a:close/>
                    <a:moveTo>
                      <a:pt x="3018523" y="294084"/>
                    </a:moveTo>
                    <a:cubicBezTo>
                      <a:pt x="2987375" y="294084"/>
                      <a:pt x="2971800" y="339589"/>
                      <a:pt x="2971800" y="430597"/>
                    </a:cubicBezTo>
                    <a:cubicBezTo>
                      <a:pt x="2971800" y="513420"/>
                      <a:pt x="2988149" y="554831"/>
                      <a:pt x="3020848" y="554831"/>
                    </a:cubicBezTo>
                    <a:cubicBezTo>
                      <a:pt x="3050459" y="554831"/>
                      <a:pt x="3065264" y="518483"/>
                      <a:pt x="3065264" y="445787"/>
                    </a:cubicBezTo>
                    <a:cubicBezTo>
                      <a:pt x="3065264" y="344652"/>
                      <a:pt x="3049684" y="294084"/>
                      <a:pt x="3018523" y="294084"/>
                    </a:cubicBezTo>
                    <a:close/>
                    <a:moveTo>
                      <a:pt x="3739279" y="213717"/>
                    </a:moveTo>
                    <a:cubicBezTo>
                      <a:pt x="3880046" y="213717"/>
                      <a:pt x="3957526" y="276321"/>
                      <a:pt x="3971720" y="401529"/>
                    </a:cubicBezTo>
                    <a:lnTo>
                      <a:pt x="3843998" y="421621"/>
                    </a:lnTo>
                    <a:cubicBezTo>
                      <a:pt x="3843998" y="333421"/>
                      <a:pt x="3807141" y="289322"/>
                      <a:pt x="3733428" y="289322"/>
                    </a:cubicBezTo>
                    <a:cubicBezTo>
                      <a:pt x="3691607" y="289322"/>
                      <a:pt x="3670697" y="305997"/>
                      <a:pt x="3670697" y="339347"/>
                    </a:cubicBezTo>
                    <a:cubicBezTo>
                      <a:pt x="3670697" y="364523"/>
                      <a:pt x="3711284" y="393582"/>
                      <a:pt x="3792457" y="426523"/>
                    </a:cubicBezTo>
                    <a:cubicBezTo>
                      <a:pt x="3929961" y="482792"/>
                      <a:pt x="3998714" y="555197"/>
                      <a:pt x="3998714" y="643737"/>
                    </a:cubicBezTo>
                    <a:cubicBezTo>
                      <a:pt x="3998714" y="784492"/>
                      <a:pt x="3910279" y="854869"/>
                      <a:pt x="3733409" y="854869"/>
                    </a:cubicBezTo>
                    <a:cubicBezTo>
                      <a:pt x="3547201" y="854869"/>
                      <a:pt x="3454096" y="781273"/>
                      <a:pt x="3454096" y="634082"/>
                    </a:cubicBezTo>
                    <a:lnTo>
                      <a:pt x="3588237" y="609628"/>
                    </a:lnTo>
                    <a:cubicBezTo>
                      <a:pt x="3586854" y="630079"/>
                      <a:pt x="3586163" y="646128"/>
                      <a:pt x="3586163" y="657774"/>
                    </a:cubicBezTo>
                    <a:cubicBezTo>
                      <a:pt x="3586163" y="688786"/>
                      <a:pt x="3599128" y="715795"/>
                      <a:pt x="3625058" y="738801"/>
                    </a:cubicBezTo>
                    <a:cubicBezTo>
                      <a:pt x="3650988" y="761808"/>
                      <a:pt x="3681835" y="773311"/>
                      <a:pt x="3717596" y="773311"/>
                    </a:cubicBezTo>
                    <a:cubicBezTo>
                      <a:pt x="3760943" y="773311"/>
                      <a:pt x="3782616" y="755473"/>
                      <a:pt x="3782616" y="719798"/>
                    </a:cubicBezTo>
                    <a:cubicBezTo>
                      <a:pt x="3782616" y="695892"/>
                      <a:pt x="3743576" y="667227"/>
                      <a:pt x="3665497" y="633803"/>
                    </a:cubicBezTo>
                    <a:cubicBezTo>
                      <a:pt x="3536011" y="578036"/>
                      <a:pt x="3471267" y="505451"/>
                      <a:pt x="3471267" y="416049"/>
                    </a:cubicBezTo>
                    <a:cubicBezTo>
                      <a:pt x="3471267" y="356344"/>
                      <a:pt x="3496503" y="307696"/>
                      <a:pt x="3546974" y="270104"/>
                    </a:cubicBezTo>
                    <a:cubicBezTo>
                      <a:pt x="3597446" y="232513"/>
                      <a:pt x="3661548" y="213717"/>
                      <a:pt x="3739279" y="213717"/>
                    </a:cubicBezTo>
                    <a:close/>
                    <a:moveTo>
                      <a:pt x="1794272" y="213420"/>
                    </a:moveTo>
                    <a:lnTo>
                      <a:pt x="1794272" y="840581"/>
                    </a:lnTo>
                    <a:lnTo>
                      <a:pt x="1556742" y="840581"/>
                    </a:lnTo>
                    <a:lnTo>
                      <a:pt x="1556742" y="229186"/>
                    </a:lnTo>
                    <a:cubicBezTo>
                      <a:pt x="1631020" y="229186"/>
                      <a:pt x="1710196" y="223930"/>
                      <a:pt x="1794272" y="213420"/>
                    </a:cubicBezTo>
                    <a:close/>
                    <a:moveTo>
                      <a:pt x="2221706" y="212843"/>
                    </a:moveTo>
                    <a:lnTo>
                      <a:pt x="2221706" y="323124"/>
                    </a:lnTo>
                    <a:cubicBezTo>
                      <a:pt x="2262206" y="249789"/>
                      <a:pt x="2322571" y="213122"/>
                      <a:pt x="2402802" y="213122"/>
                    </a:cubicBezTo>
                    <a:cubicBezTo>
                      <a:pt x="2509877" y="213122"/>
                      <a:pt x="2563416" y="267373"/>
                      <a:pt x="2563416" y="375875"/>
                    </a:cubicBezTo>
                    <a:lnTo>
                      <a:pt x="2563416" y="840581"/>
                    </a:lnTo>
                    <a:lnTo>
                      <a:pt x="2325886" y="840581"/>
                    </a:lnTo>
                    <a:lnTo>
                      <a:pt x="2325886" y="396887"/>
                    </a:lnTo>
                    <a:cubicBezTo>
                      <a:pt x="2325886" y="360499"/>
                      <a:pt x="2317635" y="342305"/>
                      <a:pt x="2301134" y="342305"/>
                    </a:cubicBezTo>
                    <a:cubicBezTo>
                      <a:pt x="2281402" y="342305"/>
                      <a:pt x="2263231" y="358214"/>
                      <a:pt x="2246621" y="390032"/>
                    </a:cubicBezTo>
                    <a:cubicBezTo>
                      <a:pt x="2230010" y="421850"/>
                      <a:pt x="2221706" y="460701"/>
                      <a:pt x="2221706" y="506583"/>
                    </a:cubicBezTo>
                    <a:lnTo>
                      <a:pt x="2221706" y="840581"/>
                    </a:lnTo>
                    <a:lnTo>
                      <a:pt x="1984177" y="840581"/>
                    </a:lnTo>
                    <a:lnTo>
                      <a:pt x="1984177" y="227428"/>
                    </a:lnTo>
                    <a:cubicBezTo>
                      <a:pt x="2065058" y="227428"/>
                      <a:pt x="2144234" y="222566"/>
                      <a:pt x="2221706" y="212843"/>
                    </a:cubicBezTo>
                    <a:close/>
                    <a:moveTo>
                      <a:pt x="3208800" y="72628"/>
                    </a:moveTo>
                    <a:cubicBezTo>
                      <a:pt x="3281385" y="72628"/>
                      <a:pt x="3317677" y="103615"/>
                      <a:pt x="3317677" y="165590"/>
                    </a:cubicBezTo>
                    <a:cubicBezTo>
                      <a:pt x="3317677" y="214740"/>
                      <a:pt x="3294249" y="239316"/>
                      <a:pt x="3247393" y="239316"/>
                    </a:cubicBezTo>
                    <a:cubicBezTo>
                      <a:pt x="3232609" y="239316"/>
                      <a:pt x="3213466" y="233273"/>
                      <a:pt x="3189964" y="221186"/>
                    </a:cubicBezTo>
                    <a:cubicBezTo>
                      <a:pt x="3184667" y="219245"/>
                      <a:pt x="3180154" y="218145"/>
                      <a:pt x="3176420" y="217884"/>
                    </a:cubicBezTo>
                    <a:cubicBezTo>
                      <a:pt x="3167087" y="216712"/>
                      <a:pt x="3162421" y="223685"/>
                      <a:pt x="3162421" y="238804"/>
                    </a:cubicBezTo>
                    <a:cubicBezTo>
                      <a:pt x="3261559" y="281208"/>
                      <a:pt x="3311128" y="345380"/>
                      <a:pt x="3311128" y="431323"/>
                    </a:cubicBezTo>
                    <a:cubicBezTo>
                      <a:pt x="3311128" y="488503"/>
                      <a:pt x="3284897" y="536976"/>
                      <a:pt x="3232435" y="576741"/>
                    </a:cubicBezTo>
                    <a:cubicBezTo>
                      <a:pt x="3179973" y="616506"/>
                      <a:pt x="3117044" y="636389"/>
                      <a:pt x="3043647" y="636389"/>
                    </a:cubicBezTo>
                    <a:cubicBezTo>
                      <a:pt x="3015178" y="636389"/>
                      <a:pt x="2979269" y="632876"/>
                      <a:pt x="2935923" y="625850"/>
                    </a:cubicBezTo>
                    <a:cubicBezTo>
                      <a:pt x="2915788" y="638029"/>
                      <a:pt x="2905720" y="649666"/>
                      <a:pt x="2905720" y="660760"/>
                    </a:cubicBezTo>
                    <a:cubicBezTo>
                      <a:pt x="2905720" y="674278"/>
                      <a:pt x="2918077" y="681037"/>
                      <a:pt x="2942788" y="681037"/>
                    </a:cubicBezTo>
                    <a:cubicBezTo>
                      <a:pt x="2952877" y="681037"/>
                      <a:pt x="2969301" y="680343"/>
                      <a:pt x="2992059" y="678954"/>
                    </a:cubicBezTo>
                    <a:cubicBezTo>
                      <a:pt x="3060725" y="674390"/>
                      <a:pt x="3109420" y="672108"/>
                      <a:pt x="3138143" y="672108"/>
                    </a:cubicBezTo>
                    <a:cubicBezTo>
                      <a:pt x="3287995" y="672108"/>
                      <a:pt x="3362920" y="729769"/>
                      <a:pt x="3362920" y="845093"/>
                    </a:cubicBezTo>
                    <a:cubicBezTo>
                      <a:pt x="3362920" y="982976"/>
                      <a:pt x="3241482" y="1051917"/>
                      <a:pt x="2998608" y="1051917"/>
                    </a:cubicBezTo>
                    <a:cubicBezTo>
                      <a:pt x="2816033" y="1051917"/>
                      <a:pt x="2724745" y="1011166"/>
                      <a:pt x="2724745" y="929664"/>
                    </a:cubicBezTo>
                    <a:cubicBezTo>
                      <a:pt x="2724745" y="880873"/>
                      <a:pt x="2760161" y="851703"/>
                      <a:pt x="2830990" y="842153"/>
                    </a:cubicBezTo>
                    <a:cubicBezTo>
                      <a:pt x="2755398" y="829205"/>
                      <a:pt x="2717602" y="796702"/>
                      <a:pt x="2717602" y="744643"/>
                    </a:cubicBezTo>
                    <a:cubicBezTo>
                      <a:pt x="2717602" y="682557"/>
                      <a:pt x="2762598" y="632560"/>
                      <a:pt x="2852589" y="594652"/>
                    </a:cubicBezTo>
                    <a:cubicBezTo>
                      <a:pt x="2773710" y="567460"/>
                      <a:pt x="2734270" y="512772"/>
                      <a:pt x="2734270" y="430588"/>
                    </a:cubicBezTo>
                    <a:cubicBezTo>
                      <a:pt x="2734270" y="368464"/>
                      <a:pt x="2759468" y="316590"/>
                      <a:pt x="2809861" y="274965"/>
                    </a:cubicBezTo>
                    <a:cubicBezTo>
                      <a:pt x="2860255" y="233339"/>
                      <a:pt x="2922259" y="212527"/>
                      <a:pt x="2995873" y="212527"/>
                    </a:cubicBezTo>
                    <a:cubicBezTo>
                      <a:pt x="3020101" y="212527"/>
                      <a:pt x="3047829" y="215159"/>
                      <a:pt x="3079059" y="220424"/>
                    </a:cubicBezTo>
                    <a:cubicBezTo>
                      <a:pt x="3077006" y="215965"/>
                      <a:pt x="3075980" y="209224"/>
                      <a:pt x="3075980" y="200202"/>
                    </a:cubicBezTo>
                    <a:cubicBezTo>
                      <a:pt x="3075980" y="115153"/>
                      <a:pt x="3120253" y="72628"/>
                      <a:pt x="3208800" y="72628"/>
                    </a:cubicBezTo>
                    <a:close/>
                    <a:moveTo>
                      <a:pt x="0" y="20241"/>
                    </a:moveTo>
                    <a:lnTo>
                      <a:pt x="661987" y="20241"/>
                    </a:lnTo>
                    <a:lnTo>
                      <a:pt x="661987" y="123825"/>
                    </a:lnTo>
                    <a:lnTo>
                      <a:pt x="466725" y="123825"/>
                    </a:lnTo>
                    <a:lnTo>
                      <a:pt x="466725" y="840581"/>
                    </a:lnTo>
                    <a:lnTo>
                      <a:pt x="197049" y="840581"/>
                    </a:lnTo>
                    <a:lnTo>
                      <a:pt x="197049" y="123825"/>
                    </a:lnTo>
                    <a:lnTo>
                      <a:pt x="0" y="123825"/>
                    </a:lnTo>
                    <a:close/>
                    <a:moveTo>
                      <a:pt x="1018580" y="7981"/>
                    </a:moveTo>
                    <a:lnTo>
                      <a:pt x="1018580" y="329552"/>
                    </a:lnTo>
                    <a:cubicBezTo>
                      <a:pt x="1051601" y="251932"/>
                      <a:pt x="1112276" y="213122"/>
                      <a:pt x="1200606" y="213122"/>
                    </a:cubicBezTo>
                    <a:cubicBezTo>
                      <a:pt x="1307855" y="213122"/>
                      <a:pt x="1361480" y="261538"/>
                      <a:pt x="1361480" y="358369"/>
                    </a:cubicBezTo>
                    <a:lnTo>
                      <a:pt x="1361480" y="840581"/>
                    </a:lnTo>
                    <a:lnTo>
                      <a:pt x="1123950" y="840581"/>
                    </a:lnTo>
                    <a:lnTo>
                      <a:pt x="1123950" y="381707"/>
                    </a:lnTo>
                    <a:cubicBezTo>
                      <a:pt x="1123950" y="355439"/>
                      <a:pt x="1116617" y="342305"/>
                      <a:pt x="1101951" y="342305"/>
                    </a:cubicBezTo>
                    <a:cubicBezTo>
                      <a:pt x="1084036" y="342305"/>
                      <a:pt x="1065662" y="362514"/>
                      <a:pt x="1046829" y="402933"/>
                    </a:cubicBezTo>
                    <a:cubicBezTo>
                      <a:pt x="1027996" y="443353"/>
                      <a:pt x="1018580" y="487626"/>
                      <a:pt x="1018580" y="535753"/>
                    </a:cubicBezTo>
                    <a:lnTo>
                      <a:pt x="1018580" y="840581"/>
                    </a:lnTo>
                    <a:lnTo>
                      <a:pt x="781050" y="840581"/>
                    </a:lnTo>
                    <a:lnTo>
                      <a:pt x="781050" y="20241"/>
                    </a:lnTo>
                    <a:cubicBezTo>
                      <a:pt x="852376" y="20241"/>
                      <a:pt x="931553" y="16154"/>
                      <a:pt x="1018580" y="7981"/>
                    </a:cubicBezTo>
                    <a:close/>
                    <a:moveTo>
                      <a:pt x="1676698" y="0"/>
                    </a:moveTo>
                    <a:cubicBezTo>
                      <a:pt x="1751112" y="0"/>
                      <a:pt x="1788319" y="29666"/>
                      <a:pt x="1788319" y="88999"/>
                    </a:cubicBezTo>
                    <a:cubicBezTo>
                      <a:pt x="1788319" y="148332"/>
                      <a:pt x="1751112" y="177998"/>
                      <a:pt x="1676698" y="177998"/>
                    </a:cubicBezTo>
                    <a:cubicBezTo>
                      <a:pt x="1602681" y="177998"/>
                      <a:pt x="1565672" y="148332"/>
                      <a:pt x="1565672" y="88999"/>
                    </a:cubicBezTo>
                    <a:cubicBezTo>
                      <a:pt x="1565672" y="29666"/>
                      <a:pt x="1602681" y="0"/>
                      <a:pt x="1676698"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9600">
                  <a:solidFill>
                    <a:schemeClr val="lt1"/>
                  </a:solidFill>
                  <a:latin typeface="Federo"/>
                  <a:ea typeface="Federo"/>
                  <a:cs typeface="Federo"/>
                  <a:sym typeface="Federo"/>
                </a:endParaRPr>
              </a:p>
            </p:txBody>
          </p:sp>
          <p:sp>
            <p:nvSpPr>
              <p:cNvPr id="980" name="Google Shape;980;p83"/>
              <p:cNvSpPr/>
              <p:nvPr/>
            </p:nvSpPr>
            <p:spPr>
              <a:xfrm>
                <a:off x="7398147" y="1587138"/>
                <a:ext cx="2687647" cy="442345"/>
              </a:xfrm>
              <a:custGeom>
                <a:rect b="b" l="l" r="r" t="t"/>
                <a:pathLst>
                  <a:path extrusionOk="0" h="995065" w="6045920">
                    <a:moveTo>
                      <a:pt x="3544417" y="406747"/>
                    </a:moveTo>
                    <a:cubicBezTo>
                      <a:pt x="3529782" y="406747"/>
                      <a:pt x="3519141" y="410071"/>
                      <a:pt x="3512493" y="416719"/>
                    </a:cubicBezTo>
                    <a:cubicBezTo>
                      <a:pt x="3502869" y="426343"/>
                      <a:pt x="3498057" y="436935"/>
                      <a:pt x="3498057" y="448493"/>
                    </a:cubicBezTo>
                    <a:lnTo>
                      <a:pt x="3498057" y="527670"/>
                    </a:lnTo>
                    <a:lnTo>
                      <a:pt x="3588321" y="527670"/>
                    </a:lnTo>
                    <a:lnTo>
                      <a:pt x="3588321" y="453181"/>
                    </a:lnTo>
                    <a:cubicBezTo>
                      <a:pt x="3588321" y="438150"/>
                      <a:pt x="3584476" y="426194"/>
                      <a:pt x="3576787" y="417314"/>
                    </a:cubicBezTo>
                    <a:cubicBezTo>
                      <a:pt x="3569742" y="410269"/>
                      <a:pt x="3558952" y="406747"/>
                      <a:pt x="3544417" y="406747"/>
                    </a:cubicBezTo>
                    <a:close/>
                    <a:moveTo>
                      <a:pt x="1820392" y="406747"/>
                    </a:moveTo>
                    <a:cubicBezTo>
                      <a:pt x="1805757" y="406747"/>
                      <a:pt x="1795116" y="410071"/>
                      <a:pt x="1788468" y="416719"/>
                    </a:cubicBezTo>
                    <a:cubicBezTo>
                      <a:pt x="1778844" y="426343"/>
                      <a:pt x="1774032" y="436935"/>
                      <a:pt x="1774032" y="448493"/>
                    </a:cubicBezTo>
                    <a:lnTo>
                      <a:pt x="1774032" y="527670"/>
                    </a:lnTo>
                    <a:lnTo>
                      <a:pt x="1864296" y="527670"/>
                    </a:lnTo>
                    <a:lnTo>
                      <a:pt x="1864296" y="453181"/>
                    </a:lnTo>
                    <a:cubicBezTo>
                      <a:pt x="1864296" y="438150"/>
                      <a:pt x="1860452" y="426194"/>
                      <a:pt x="1852762" y="417314"/>
                    </a:cubicBezTo>
                    <a:cubicBezTo>
                      <a:pt x="1845717" y="410269"/>
                      <a:pt x="1834927" y="406747"/>
                      <a:pt x="1820392" y="406747"/>
                    </a:cubicBezTo>
                    <a:close/>
                    <a:moveTo>
                      <a:pt x="3544417" y="266179"/>
                    </a:moveTo>
                    <a:cubicBezTo>
                      <a:pt x="3605288" y="266179"/>
                      <a:pt x="3653781" y="284237"/>
                      <a:pt x="3689896" y="320352"/>
                    </a:cubicBezTo>
                    <a:cubicBezTo>
                      <a:pt x="3730080" y="360536"/>
                      <a:pt x="3750172" y="409476"/>
                      <a:pt x="3750172" y="467171"/>
                    </a:cubicBezTo>
                    <a:lnTo>
                      <a:pt x="3750172" y="663550"/>
                    </a:lnTo>
                    <a:lnTo>
                      <a:pt x="3498057" y="663550"/>
                    </a:lnTo>
                    <a:lnTo>
                      <a:pt x="3498057" y="803374"/>
                    </a:lnTo>
                    <a:cubicBezTo>
                      <a:pt x="3498057" y="820390"/>
                      <a:pt x="3502869" y="833710"/>
                      <a:pt x="3512493" y="843334"/>
                    </a:cubicBezTo>
                    <a:cubicBezTo>
                      <a:pt x="3519935" y="850825"/>
                      <a:pt x="3530576" y="854571"/>
                      <a:pt x="3544417" y="854571"/>
                    </a:cubicBezTo>
                    <a:cubicBezTo>
                      <a:pt x="3558159" y="854571"/>
                      <a:pt x="3568353" y="851222"/>
                      <a:pt x="3575001" y="844525"/>
                    </a:cubicBezTo>
                    <a:cubicBezTo>
                      <a:pt x="3583881" y="834256"/>
                      <a:pt x="3588321" y="820539"/>
                      <a:pt x="3588321" y="803374"/>
                    </a:cubicBezTo>
                    <a:lnTo>
                      <a:pt x="3588321" y="719137"/>
                    </a:lnTo>
                    <a:lnTo>
                      <a:pt x="3750172" y="719137"/>
                    </a:lnTo>
                    <a:lnTo>
                      <a:pt x="3750172" y="793998"/>
                    </a:lnTo>
                    <a:cubicBezTo>
                      <a:pt x="3750172" y="857200"/>
                      <a:pt x="3731122" y="907851"/>
                      <a:pt x="3693022" y="945951"/>
                    </a:cubicBezTo>
                    <a:cubicBezTo>
                      <a:pt x="3663504" y="978694"/>
                      <a:pt x="3613969" y="995065"/>
                      <a:pt x="3544417" y="995065"/>
                    </a:cubicBezTo>
                    <a:cubicBezTo>
                      <a:pt x="3477990" y="995065"/>
                      <a:pt x="3427959" y="978247"/>
                      <a:pt x="3394323" y="944612"/>
                    </a:cubicBezTo>
                    <a:cubicBezTo>
                      <a:pt x="3355579" y="907703"/>
                      <a:pt x="3336206" y="857498"/>
                      <a:pt x="3336206" y="793998"/>
                    </a:cubicBezTo>
                    <a:lnTo>
                      <a:pt x="3336206" y="467171"/>
                    </a:lnTo>
                    <a:cubicBezTo>
                      <a:pt x="3336206" y="409277"/>
                      <a:pt x="3356496" y="360908"/>
                      <a:pt x="3397077" y="322064"/>
                    </a:cubicBezTo>
                    <a:cubicBezTo>
                      <a:pt x="3434334" y="284807"/>
                      <a:pt x="3483447" y="266179"/>
                      <a:pt x="3544417" y="266179"/>
                    </a:cubicBezTo>
                    <a:close/>
                    <a:moveTo>
                      <a:pt x="1820392" y="266179"/>
                    </a:moveTo>
                    <a:cubicBezTo>
                      <a:pt x="1881262" y="266179"/>
                      <a:pt x="1929755" y="284237"/>
                      <a:pt x="1965871" y="320352"/>
                    </a:cubicBezTo>
                    <a:cubicBezTo>
                      <a:pt x="2006055" y="360536"/>
                      <a:pt x="2026146" y="409476"/>
                      <a:pt x="2026146" y="467171"/>
                    </a:cubicBezTo>
                    <a:lnTo>
                      <a:pt x="2026146" y="663550"/>
                    </a:lnTo>
                    <a:lnTo>
                      <a:pt x="1774032" y="663550"/>
                    </a:lnTo>
                    <a:lnTo>
                      <a:pt x="1774032" y="803374"/>
                    </a:lnTo>
                    <a:cubicBezTo>
                      <a:pt x="1774032" y="820390"/>
                      <a:pt x="1778844" y="833710"/>
                      <a:pt x="1788468" y="843334"/>
                    </a:cubicBezTo>
                    <a:cubicBezTo>
                      <a:pt x="1795910" y="850825"/>
                      <a:pt x="1806551" y="854571"/>
                      <a:pt x="1820392" y="854571"/>
                    </a:cubicBezTo>
                    <a:cubicBezTo>
                      <a:pt x="1834133" y="854571"/>
                      <a:pt x="1844328" y="851222"/>
                      <a:pt x="1850976" y="844525"/>
                    </a:cubicBezTo>
                    <a:cubicBezTo>
                      <a:pt x="1859856" y="834256"/>
                      <a:pt x="1864296" y="820539"/>
                      <a:pt x="1864296" y="803374"/>
                    </a:cubicBezTo>
                    <a:lnTo>
                      <a:pt x="1864296" y="719137"/>
                    </a:lnTo>
                    <a:lnTo>
                      <a:pt x="2026146" y="719137"/>
                    </a:lnTo>
                    <a:lnTo>
                      <a:pt x="2026146" y="793998"/>
                    </a:lnTo>
                    <a:cubicBezTo>
                      <a:pt x="2026146" y="857200"/>
                      <a:pt x="2007096" y="907851"/>
                      <a:pt x="1968996" y="945951"/>
                    </a:cubicBezTo>
                    <a:cubicBezTo>
                      <a:pt x="1939479" y="978694"/>
                      <a:pt x="1889944" y="995065"/>
                      <a:pt x="1820392" y="995065"/>
                    </a:cubicBezTo>
                    <a:cubicBezTo>
                      <a:pt x="1753965" y="995065"/>
                      <a:pt x="1703934" y="978247"/>
                      <a:pt x="1670299" y="944612"/>
                    </a:cubicBezTo>
                    <a:cubicBezTo>
                      <a:pt x="1631554" y="907703"/>
                      <a:pt x="1612181" y="857498"/>
                      <a:pt x="1612181" y="793998"/>
                    </a:cubicBezTo>
                    <a:lnTo>
                      <a:pt x="1612181" y="467171"/>
                    </a:lnTo>
                    <a:cubicBezTo>
                      <a:pt x="1612181" y="409277"/>
                      <a:pt x="1632472" y="360908"/>
                      <a:pt x="1673052" y="322064"/>
                    </a:cubicBezTo>
                    <a:cubicBezTo>
                      <a:pt x="1710309" y="284807"/>
                      <a:pt x="1759422" y="266179"/>
                      <a:pt x="1820392" y="266179"/>
                    </a:cubicBezTo>
                    <a:close/>
                    <a:moveTo>
                      <a:pt x="3033639" y="261491"/>
                    </a:moveTo>
                    <a:cubicBezTo>
                      <a:pt x="3078932" y="261491"/>
                      <a:pt x="3113410" y="273347"/>
                      <a:pt x="3137074" y="297061"/>
                    </a:cubicBezTo>
                    <a:cubicBezTo>
                      <a:pt x="3167931" y="327868"/>
                      <a:pt x="3183360" y="367457"/>
                      <a:pt x="3183360" y="415826"/>
                    </a:cubicBezTo>
                    <a:lnTo>
                      <a:pt x="3183360" y="985763"/>
                    </a:lnTo>
                    <a:lnTo>
                      <a:pt x="3021509" y="985763"/>
                    </a:lnTo>
                    <a:lnTo>
                      <a:pt x="3021509" y="420439"/>
                    </a:lnTo>
                    <a:cubicBezTo>
                      <a:pt x="3021509" y="408136"/>
                      <a:pt x="3020566" y="400670"/>
                      <a:pt x="3018681" y="398041"/>
                    </a:cubicBezTo>
                    <a:cubicBezTo>
                      <a:pt x="3012034" y="391393"/>
                      <a:pt x="3003005" y="388069"/>
                      <a:pt x="2991594" y="388069"/>
                    </a:cubicBezTo>
                    <a:cubicBezTo>
                      <a:pt x="2967633" y="388069"/>
                      <a:pt x="2944391" y="399331"/>
                      <a:pt x="2921869" y="421853"/>
                    </a:cubicBezTo>
                    <a:lnTo>
                      <a:pt x="2921869" y="985763"/>
                    </a:lnTo>
                    <a:lnTo>
                      <a:pt x="2760018" y="985763"/>
                    </a:lnTo>
                    <a:lnTo>
                      <a:pt x="2760018" y="270867"/>
                    </a:lnTo>
                    <a:lnTo>
                      <a:pt x="2921869" y="270867"/>
                    </a:lnTo>
                    <a:lnTo>
                      <a:pt x="2921869" y="298772"/>
                    </a:lnTo>
                    <a:cubicBezTo>
                      <a:pt x="2952379" y="273918"/>
                      <a:pt x="2989635" y="261491"/>
                      <a:pt x="3033639" y="261491"/>
                    </a:cubicBezTo>
                    <a:close/>
                    <a:moveTo>
                      <a:pt x="2578969" y="261491"/>
                    </a:moveTo>
                    <a:lnTo>
                      <a:pt x="2578969" y="411435"/>
                    </a:lnTo>
                    <a:cubicBezTo>
                      <a:pt x="2495774" y="411435"/>
                      <a:pt x="2427288" y="441151"/>
                      <a:pt x="2373512" y="500583"/>
                    </a:cubicBezTo>
                    <a:lnTo>
                      <a:pt x="2373512" y="985763"/>
                    </a:lnTo>
                    <a:lnTo>
                      <a:pt x="2211661" y="985763"/>
                    </a:lnTo>
                    <a:lnTo>
                      <a:pt x="2211661" y="270867"/>
                    </a:lnTo>
                    <a:lnTo>
                      <a:pt x="2373512" y="270867"/>
                    </a:lnTo>
                    <a:lnTo>
                      <a:pt x="2373512" y="350118"/>
                    </a:lnTo>
                    <a:cubicBezTo>
                      <a:pt x="2414886" y="291033"/>
                      <a:pt x="2483371" y="261491"/>
                      <a:pt x="2578969" y="261491"/>
                    </a:cubicBezTo>
                    <a:close/>
                    <a:moveTo>
                      <a:pt x="728589" y="261491"/>
                    </a:moveTo>
                    <a:cubicBezTo>
                      <a:pt x="773882" y="261491"/>
                      <a:pt x="808360" y="273347"/>
                      <a:pt x="832024" y="297061"/>
                    </a:cubicBezTo>
                    <a:cubicBezTo>
                      <a:pt x="862881" y="327868"/>
                      <a:pt x="878310" y="367457"/>
                      <a:pt x="878310" y="415826"/>
                    </a:cubicBezTo>
                    <a:lnTo>
                      <a:pt x="878310" y="985763"/>
                    </a:lnTo>
                    <a:lnTo>
                      <a:pt x="716459" y="985763"/>
                    </a:lnTo>
                    <a:lnTo>
                      <a:pt x="716459" y="420439"/>
                    </a:lnTo>
                    <a:cubicBezTo>
                      <a:pt x="716459" y="408136"/>
                      <a:pt x="715517" y="400670"/>
                      <a:pt x="713631" y="398041"/>
                    </a:cubicBezTo>
                    <a:cubicBezTo>
                      <a:pt x="706984" y="391393"/>
                      <a:pt x="697955" y="388069"/>
                      <a:pt x="686545" y="388069"/>
                    </a:cubicBezTo>
                    <a:cubicBezTo>
                      <a:pt x="662583" y="388069"/>
                      <a:pt x="639341" y="399331"/>
                      <a:pt x="616819" y="421853"/>
                    </a:cubicBezTo>
                    <a:lnTo>
                      <a:pt x="616819" y="985763"/>
                    </a:lnTo>
                    <a:lnTo>
                      <a:pt x="454968" y="985763"/>
                    </a:lnTo>
                    <a:lnTo>
                      <a:pt x="454968" y="270867"/>
                    </a:lnTo>
                    <a:lnTo>
                      <a:pt x="616819" y="270867"/>
                    </a:lnTo>
                    <a:lnTo>
                      <a:pt x="616819" y="298772"/>
                    </a:lnTo>
                    <a:cubicBezTo>
                      <a:pt x="647328" y="273918"/>
                      <a:pt x="684585" y="261491"/>
                      <a:pt x="728589" y="261491"/>
                    </a:cubicBezTo>
                    <a:close/>
                    <a:moveTo>
                      <a:pt x="5276702" y="145256"/>
                    </a:moveTo>
                    <a:cubicBezTo>
                      <a:pt x="5243364" y="145256"/>
                      <a:pt x="5217145" y="154806"/>
                      <a:pt x="5198046" y="173906"/>
                    </a:cubicBezTo>
                    <a:cubicBezTo>
                      <a:pt x="5179095" y="192856"/>
                      <a:pt x="5169620" y="219001"/>
                      <a:pt x="5169620" y="252338"/>
                    </a:cubicBezTo>
                    <a:lnTo>
                      <a:pt x="5169620" y="737964"/>
                    </a:lnTo>
                    <a:cubicBezTo>
                      <a:pt x="5169620" y="776808"/>
                      <a:pt x="5177533" y="804168"/>
                      <a:pt x="5193358" y="820043"/>
                    </a:cubicBezTo>
                    <a:cubicBezTo>
                      <a:pt x="5213301" y="839936"/>
                      <a:pt x="5241082" y="849883"/>
                      <a:pt x="5276702" y="849883"/>
                    </a:cubicBezTo>
                    <a:cubicBezTo>
                      <a:pt x="5312222" y="849883"/>
                      <a:pt x="5339284" y="840581"/>
                      <a:pt x="5357887" y="821978"/>
                    </a:cubicBezTo>
                    <a:cubicBezTo>
                      <a:pt x="5373514" y="804813"/>
                      <a:pt x="5381328" y="776808"/>
                      <a:pt x="5381328" y="737964"/>
                    </a:cubicBezTo>
                    <a:lnTo>
                      <a:pt x="5381328" y="252338"/>
                    </a:lnTo>
                    <a:cubicBezTo>
                      <a:pt x="5381328" y="215825"/>
                      <a:pt x="5373886" y="189408"/>
                      <a:pt x="5359004" y="173087"/>
                    </a:cubicBezTo>
                    <a:cubicBezTo>
                      <a:pt x="5340449" y="154533"/>
                      <a:pt x="5313016" y="145256"/>
                      <a:pt x="5276702" y="145256"/>
                    </a:cubicBezTo>
                    <a:close/>
                    <a:moveTo>
                      <a:pt x="5900887" y="9376"/>
                    </a:moveTo>
                    <a:lnTo>
                      <a:pt x="6017866" y="9376"/>
                    </a:lnTo>
                    <a:lnTo>
                      <a:pt x="6017866" y="156939"/>
                    </a:lnTo>
                    <a:lnTo>
                      <a:pt x="5952232" y="156939"/>
                    </a:lnTo>
                    <a:cubicBezTo>
                      <a:pt x="5930603" y="156939"/>
                      <a:pt x="5919788" y="166960"/>
                      <a:pt x="5919788" y="187002"/>
                    </a:cubicBezTo>
                    <a:lnTo>
                      <a:pt x="5919788" y="270867"/>
                    </a:lnTo>
                    <a:lnTo>
                      <a:pt x="6045920" y="270867"/>
                    </a:lnTo>
                    <a:lnTo>
                      <a:pt x="6045920" y="418430"/>
                    </a:lnTo>
                    <a:lnTo>
                      <a:pt x="5919788" y="418430"/>
                    </a:lnTo>
                    <a:lnTo>
                      <a:pt x="5919788" y="985763"/>
                    </a:lnTo>
                    <a:lnTo>
                      <a:pt x="5757937" y="985763"/>
                    </a:lnTo>
                    <a:lnTo>
                      <a:pt x="5757937" y="418430"/>
                    </a:lnTo>
                    <a:lnTo>
                      <a:pt x="5662464" y="418430"/>
                    </a:lnTo>
                    <a:lnTo>
                      <a:pt x="5662464" y="270867"/>
                    </a:lnTo>
                    <a:lnTo>
                      <a:pt x="5757937" y="270867"/>
                    </a:lnTo>
                    <a:lnTo>
                      <a:pt x="5757937" y="144959"/>
                    </a:lnTo>
                    <a:cubicBezTo>
                      <a:pt x="5757937" y="54570"/>
                      <a:pt x="5805587" y="9376"/>
                      <a:pt x="5900887" y="9376"/>
                    </a:cubicBezTo>
                    <a:close/>
                    <a:moveTo>
                      <a:pt x="4033912" y="9376"/>
                    </a:moveTo>
                    <a:lnTo>
                      <a:pt x="4195763" y="9376"/>
                    </a:lnTo>
                    <a:lnTo>
                      <a:pt x="4195763" y="270867"/>
                    </a:lnTo>
                    <a:lnTo>
                      <a:pt x="4303217" y="270867"/>
                    </a:lnTo>
                    <a:lnTo>
                      <a:pt x="4303217" y="418430"/>
                    </a:lnTo>
                    <a:lnTo>
                      <a:pt x="4195763" y="418430"/>
                    </a:lnTo>
                    <a:lnTo>
                      <a:pt x="4195763" y="826740"/>
                    </a:lnTo>
                    <a:cubicBezTo>
                      <a:pt x="4195763" y="842169"/>
                      <a:pt x="4200352" y="849883"/>
                      <a:pt x="4209530" y="849883"/>
                    </a:cubicBezTo>
                    <a:lnTo>
                      <a:pt x="4293841" y="849883"/>
                    </a:lnTo>
                    <a:lnTo>
                      <a:pt x="4293841" y="985763"/>
                    </a:lnTo>
                    <a:lnTo>
                      <a:pt x="4144120" y="985763"/>
                    </a:lnTo>
                    <a:cubicBezTo>
                      <a:pt x="4070648" y="985763"/>
                      <a:pt x="4033912" y="948308"/>
                      <a:pt x="4033912" y="873398"/>
                    </a:cubicBezTo>
                    <a:lnTo>
                      <a:pt x="4033912" y="418430"/>
                    </a:lnTo>
                    <a:lnTo>
                      <a:pt x="3933751" y="418430"/>
                    </a:lnTo>
                    <a:lnTo>
                      <a:pt x="3933751" y="270867"/>
                    </a:lnTo>
                    <a:lnTo>
                      <a:pt x="4033912" y="270867"/>
                    </a:lnTo>
                    <a:close/>
                    <a:moveTo>
                      <a:pt x="1147837" y="9376"/>
                    </a:moveTo>
                    <a:lnTo>
                      <a:pt x="1309688" y="9376"/>
                    </a:lnTo>
                    <a:lnTo>
                      <a:pt x="1309688" y="270867"/>
                    </a:lnTo>
                    <a:lnTo>
                      <a:pt x="1417142" y="270867"/>
                    </a:lnTo>
                    <a:lnTo>
                      <a:pt x="1417142" y="418430"/>
                    </a:lnTo>
                    <a:lnTo>
                      <a:pt x="1309688" y="418430"/>
                    </a:lnTo>
                    <a:lnTo>
                      <a:pt x="1309688" y="826740"/>
                    </a:lnTo>
                    <a:cubicBezTo>
                      <a:pt x="1309688" y="842169"/>
                      <a:pt x="1314277" y="849883"/>
                      <a:pt x="1323455" y="849883"/>
                    </a:cubicBezTo>
                    <a:lnTo>
                      <a:pt x="1407766" y="849883"/>
                    </a:lnTo>
                    <a:lnTo>
                      <a:pt x="1407766" y="985763"/>
                    </a:lnTo>
                    <a:lnTo>
                      <a:pt x="1258044" y="985763"/>
                    </a:lnTo>
                    <a:cubicBezTo>
                      <a:pt x="1184573" y="985763"/>
                      <a:pt x="1147837" y="948308"/>
                      <a:pt x="1147837" y="873398"/>
                    </a:cubicBezTo>
                    <a:lnTo>
                      <a:pt x="1147837" y="418430"/>
                    </a:lnTo>
                    <a:lnTo>
                      <a:pt x="1047676" y="418430"/>
                    </a:lnTo>
                    <a:lnTo>
                      <a:pt x="1047676" y="270867"/>
                    </a:lnTo>
                    <a:lnTo>
                      <a:pt x="1147837" y="270867"/>
                    </a:lnTo>
                    <a:close/>
                    <a:moveTo>
                      <a:pt x="0" y="9376"/>
                    </a:moveTo>
                    <a:lnTo>
                      <a:pt x="161851" y="9376"/>
                    </a:lnTo>
                    <a:lnTo>
                      <a:pt x="161851" y="985763"/>
                    </a:lnTo>
                    <a:lnTo>
                      <a:pt x="0" y="985763"/>
                    </a:lnTo>
                    <a:close/>
                    <a:moveTo>
                      <a:pt x="5276702" y="0"/>
                    </a:moveTo>
                    <a:cubicBezTo>
                      <a:pt x="5356225" y="0"/>
                      <a:pt x="5420296" y="24309"/>
                      <a:pt x="5468913" y="72926"/>
                    </a:cubicBezTo>
                    <a:cubicBezTo>
                      <a:pt x="5518423" y="122436"/>
                      <a:pt x="5543178" y="185365"/>
                      <a:pt x="5543178" y="261714"/>
                    </a:cubicBezTo>
                    <a:lnTo>
                      <a:pt x="5543178" y="728662"/>
                    </a:lnTo>
                    <a:cubicBezTo>
                      <a:pt x="5543178" y="810518"/>
                      <a:pt x="5518423" y="876201"/>
                      <a:pt x="5468913" y="925711"/>
                    </a:cubicBezTo>
                    <a:cubicBezTo>
                      <a:pt x="5422628" y="971947"/>
                      <a:pt x="5358557" y="995065"/>
                      <a:pt x="5276702" y="995065"/>
                    </a:cubicBezTo>
                    <a:cubicBezTo>
                      <a:pt x="5194747" y="995065"/>
                      <a:pt x="5130701" y="972021"/>
                      <a:pt x="5084564" y="925934"/>
                    </a:cubicBezTo>
                    <a:cubicBezTo>
                      <a:pt x="5033368" y="876523"/>
                      <a:pt x="5007769" y="810766"/>
                      <a:pt x="5007769" y="728662"/>
                    </a:cubicBezTo>
                    <a:lnTo>
                      <a:pt x="5007769" y="261714"/>
                    </a:lnTo>
                    <a:cubicBezTo>
                      <a:pt x="5007769" y="182041"/>
                      <a:pt x="5032598" y="118244"/>
                      <a:pt x="5082258" y="70321"/>
                    </a:cubicBezTo>
                    <a:cubicBezTo>
                      <a:pt x="5129138" y="23440"/>
                      <a:pt x="5193953" y="0"/>
                      <a:pt x="5276702"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9600">
                  <a:solidFill>
                    <a:schemeClr val="lt1"/>
                  </a:solidFill>
                  <a:latin typeface="Arial"/>
                  <a:ea typeface="Arial"/>
                  <a:cs typeface="Arial"/>
                  <a:sym typeface="Arial"/>
                </a:endParaRPr>
              </a:p>
            </p:txBody>
          </p:sp>
        </p:grpSp>
      </p:grpSp>
      <p:grpSp>
        <p:nvGrpSpPr>
          <p:cNvPr id="981" name="Google Shape;981;p83"/>
          <p:cNvGrpSpPr/>
          <p:nvPr/>
        </p:nvGrpSpPr>
        <p:grpSpPr>
          <a:xfrm>
            <a:off x="10783398" y="6028886"/>
            <a:ext cx="1000609" cy="465288"/>
            <a:chOff x="7729280" y="2195997"/>
            <a:chExt cx="2143740" cy="996849"/>
          </a:xfrm>
        </p:grpSpPr>
        <p:sp>
          <p:nvSpPr>
            <p:cNvPr id="982" name="Google Shape;982;p83"/>
            <p:cNvSpPr/>
            <p:nvPr/>
          </p:nvSpPr>
          <p:spPr>
            <a:xfrm>
              <a:off x="7729280" y="2195997"/>
              <a:ext cx="2143740" cy="996849"/>
            </a:xfrm>
            <a:custGeom>
              <a:rect b="b" l="l" r="r" t="t"/>
              <a:pathLst>
                <a:path extrusionOk="0" h="866179" w="1862733">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3" name="Google Shape;983;p83"/>
            <p:cNvSpPr/>
            <p:nvPr/>
          </p:nvSpPr>
          <p:spPr>
            <a:xfrm>
              <a:off x="8421007" y="2543552"/>
              <a:ext cx="443936" cy="326800"/>
            </a:xfrm>
            <a:custGeom>
              <a:rect b="b" l="l" r="r" t="t"/>
              <a:pathLst>
                <a:path extrusionOk="0" h="2751770" w="373808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84"/>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Bibliographie</a:t>
            </a:r>
            <a:endParaRPr/>
          </a:p>
        </p:txBody>
      </p:sp>
      <p:sp>
        <p:nvSpPr>
          <p:cNvPr id="989" name="Google Shape;989;p84"/>
          <p:cNvSpPr txBox="1"/>
          <p:nvPr/>
        </p:nvSpPr>
        <p:spPr>
          <a:xfrm>
            <a:off x="534150" y="1895700"/>
            <a:ext cx="11123700" cy="2124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b="1" lang="en-US" sz="1800" u="sng">
                <a:solidFill>
                  <a:schemeClr val="accent6"/>
                </a:solidFill>
                <a:latin typeface="Calibri"/>
                <a:ea typeface="Calibri"/>
                <a:cs typeface="Calibri"/>
                <a:sym typeface="Calibri"/>
                <a:hlinkClick r:id="rId3">
                  <a:extLst>
                    <a:ext uri="{A12FA001-AC4F-418D-AE19-62706E023703}">
                      <ahyp:hlinkClr val="tx"/>
                    </a:ext>
                  </a:extLst>
                </a:hlinkClick>
              </a:rPr>
              <a:t>https://territoireconnecte.fr/smart-city/</a:t>
            </a:r>
            <a:endParaRPr b="1" sz="1800" u="sng">
              <a:solidFill>
                <a:schemeClr val="accent6"/>
              </a:solidFill>
              <a:latin typeface="Calibri"/>
              <a:ea typeface="Calibri"/>
              <a:cs typeface="Calibri"/>
              <a:sym typeface="Calibri"/>
            </a:endParaRPr>
          </a:p>
          <a:p>
            <a:pPr indent="0" lvl="0" marL="0" rtl="0" algn="just">
              <a:spcBef>
                <a:spcPts val="0"/>
              </a:spcBef>
              <a:spcAft>
                <a:spcPts val="0"/>
              </a:spcAft>
              <a:buNone/>
            </a:pPr>
            <a:r>
              <a:rPr b="1" lang="en-US" sz="1800" u="sng">
                <a:solidFill>
                  <a:schemeClr val="accent6"/>
                </a:solidFill>
                <a:latin typeface="Calibri"/>
                <a:ea typeface="Calibri"/>
                <a:cs typeface="Calibri"/>
                <a:sym typeface="Calibri"/>
                <a:hlinkClick r:id="rId4">
                  <a:extLst>
                    <a:ext uri="{A12FA001-AC4F-418D-AE19-62706E023703}">
                      <ahyp:hlinkClr val="tx"/>
                    </a:ext>
                  </a:extLst>
                </a:hlinkClick>
              </a:rPr>
              <a:t>https://www.tinkercad.com/blog/tinktober-2023</a:t>
            </a:r>
            <a:endParaRPr b="1" sz="1800" u="sng">
              <a:solidFill>
                <a:schemeClr val="accent6"/>
              </a:solidFill>
              <a:latin typeface="Calibri"/>
              <a:ea typeface="Calibri"/>
              <a:cs typeface="Calibri"/>
              <a:sym typeface="Calibri"/>
            </a:endParaRPr>
          </a:p>
          <a:p>
            <a:pPr indent="0" lvl="0" marL="0" rtl="0" algn="just">
              <a:spcBef>
                <a:spcPts val="0"/>
              </a:spcBef>
              <a:spcAft>
                <a:spcPts val="0"/>
              </a:spcAft>
              <a:buNone/>
            </a:pPr>
            <a:r>
              <a:rPr b="1" lang="en-US" sz="1800" u="sng">
                <a:solidFill>
                  <a:schemeClr val="accent6"/>
                </a:solidFill>
                <a:latin typeface="Calibri"/>
                <a:ea typeface="Calibri"/>
                <a:cs typeface="Calibri"/>
                <a:sym typeface="Calibri"/>
                <a:hlinkClick r:id="rId5">
                  <a:extLst>
                    <a:ext uri="{A12FA001-AC4F-418D-AE19-62706E023703}">
                      <ahyp:hlinkClr val="tx"/>
                    </a:ext>
                  </a:extLst>
                </a:hlinkClick>
              </a:rPr>
              <a:t>https://www.youtube.com/@AutodeskTinkercad</a:t>
            </a:r>
            <a:endParaRPr b="1" sz="1800" u="sng">
              <a:solidFill>
                <a:schemeClr val="accent6"/>
              </a:solidFill>
              <a:latin typeface="Calibri"/>
              <a:ea typeface="Calibri"/>
              <a:cs typeface="Calibri"/>
              <a:sym typeface="Calibri"/>
            </a:endParaRPr>
          </a:p>
          <a:p>
            <a:pPr indent="0" lvl="0" marL="0" rtl="0" algn="just">
              <a:spcBef>
                <a:spcPts val="0"/>
              </a:spcBef>
              <a:spcAft>
                <a:spcPts val="0"/>
              </a:spcAft>
              <a:buNone/>
            </a:pPr>
            <a:r>
              <a:rPr b="1" lang="en-US" sz="1800" u="sng">
                <a:solidFill>
                  <a:schemeClr val="accent6"/>
                </a:solidFill>
                <a:latin typeface="Calibri"/>
                <a:ea typeface="Calibri"/>
                <a:cs typeface="Calibri"/>
                <a:sym typeface="Calibri"/>
                <a:hlinkClick r:id="rId6">
                  <a:extLst>
                    <a:ext uri="{A12FA001-AC4F-418D-AE19-62706E023703}">
                      <ahyp:hlinkClr val="tx"/>
                    </a:ext>
                  </a:extLst>
                </a:hlinkClick>
              </a:rPr>
              <a:t>https://www.youtube.com/watch?v=hqcIO7sEnfU</a:t>
            </a:r>
            <a:endParaRPr b="1" sz="1800" u="sng">
              <a:solidFill>
                <a:schemeClr val="accent6"/>
              </a:solidFill>
              <a:latin typeface="Calibri"/>
              <a:ea typeface="Calibri"/>
              <a:cs typeface="Calibri"/>
              <a:sym typeface="Calibri"/>
            </a:endParaRPr>
          </a:p>
          <a:p>
            <a:pPr indent="0" lvl="0" marL="0" rtl="0" algn="just">
              <a:spcBef>
                <a:spcPts val="0"/>
              </a:spcBef>
              <a:spcAft>
                <a:spcPts val="0"/>
              </a:spcAft>
              <a:buNone/>
            </a:pPr>
            <a:r>
              <a:rPr b="1" lang="en-US" sz="1800" u="sng">
                <a:solidFill>
                  <a:schemeClr val="accent6"/>
                </a:solidFill>
                <a:latin typeface="Calibri"/>
                <a:ea typeface="Calibri"/>
                <a:cs typeface="Calibri"/>
                <a:sym typeface="Calibri"/>
                <a:hlinkClick r:id="rId7">
                  <a:extLst>
                    <a:ext uri="{A12FA001-AC4F-418D-AE19-62706E023703}">
                      <ahyp:hlinkClr val="tx"/>
                    </a:ext>
                  </a:extLst>
                </a:hlinkClick>
              </a:rPr>
              <a:t>Smart_City_Street_Lighting-</a:t>
            </a:r>
            <a:r>
              <a:rPr b="1" lang="en-US" sz="1800" u="sng">
                <a:solidFill>
                  <a:schemeClr val="accent6"/>
                </a:solidFill>
                <a:latin typeface="Calibri"/>
                <a:ea typeface="Calibri"/>
                <a:cs typeface="Calibri"/>
                <a:sym typeface="Calibri"/>
                <a:hlinkClick r:id="rId8">
                  <a:extLst>
                    <a:ext uri="{A12FA001-AC4F-418D-AE19-62706E023703}">
                      <ahyp:hlinkClr val="tx"/>
                    </a:ext>
                  </a:extLst>
                </a:hlinkClick>
              </a:rPr>
              <a:t>Dortmund-Germany-Tvilight-Case_Study-–-EN.pdf</a:t>
            </a:r>
            <a:endParaRPr b="1" sz="1800" u="sng">
              <a:solidFill>
                <a:schemeClr val="accent6"/>
              </a:solidFill>
              <a:latin typeface="Calibri"/>
              <a:ea typeface="Calibri"/>
              <a:cs typeface="Calibri"/>
              <a:sym typeface="Calibri"/>
            </a:endParaRPr>
          </a:p>
          <a:p>
            <a:pPr indent="0" lvl="0" marL="0" rtl="0" algn="just">
              <a:spcBef>
                <a:spcPts val="0"/>
              </a:spcBef>
              <a:spcAft>
                <a:spcPts val="0"/>
              </a:spcAft>
              <a:buNone/>
            </a:pPr>
            <a:r>
              <a:rPr b="1" lang="en-US" sz="1800" u="sng">
                <a:solidFill>
                  <a:schemeClr val="accent6"/>
                </a:solidFill>
                <a:latin typeface="Calibri"/>
                <a:ea typeface="Calibri"/>
                <a:cs typeface="Calibri"/>
                <a:sym typeface="Calibri"/>
                <a:hlinkClick r:id="rId9">
                  <a:extLst>
                    <a:ext uri="{A12FA001-AC4F-418D-AE19-62706E023703}">
                      <ahyp:hlinkClr val="tx"/>
                    </a:ext>
                  </a:extLst>
                </a:hlinkClick>
              </a:rPr>
              <a:t>Brochure-Intelligent-Smart-City-Lighting-Control-Sensor-CMS-Light-Management-EN.pdf (tvilight.com)</a:t>
            </a:r>
            <a:endParaRPr b="1" sz="1800" u="sng">
              <a:solidFill>
                <a:schemeClr val="accent6"/>
              </a:solidFill>
              <a:latin typeface="Calibri"/>
              <a:ea typeface="Calibri"/>
              <a:cs typeface="Calibri"/>
              <a:sym typeface="Calibri"/>
            </a:endParaRPr>
          </a:p>
          <a:p>
            <a:pPr indent="0" lvl="0" marL="0" rtl="0" algn="just">
              <a:spcBef>
                <a:spcPts val="0"/>
              </a:spcBef>
              <a:spcAft>
                <a:spcPts val="0"/>
              </a:spcAft>
              <a:buNone/>
            </a:pPr>
            <a:r>
              <a:rPr b="1" lang="en-US" sz="1800" u="sng">
                <a:solidFill>
                  <a:schemeClr val="accent6"/>
                </a:solidFill>
                <a:latin typeface="Calibri"/>
                <a:ea typeface="Calibri"/>
                <a:cs typeface="Calibri"/>
                <a:sym typeface="Calibri"/>
                <a:hlinkClick r:id="rId10">
                  <a:extLst>
                    <a:ext uri="{A12FA001-AC4F-418D-AE19-62706E023703}">
                      <ahyp:hlinkClr val="tx"/>
                    </a:ext>
                  </a:extLst>
                </a:hlinkClick>
              </a:rPr>
              <a:t>ASSAMI_Yasmine.pdf (univ-biskra.dz)</a:t>
            </a:r>
            <a:endParaRPr b="1" sz="1800">
              <a:solidFill>
                <a:srgbClr val="431D96"/>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85"/>
          <p:cNvSpPr txBox="1"/>
          <p:nvPr/>
        </p:nvSpPr>
        <p:spPr>
          <a:xfrm>
            <a:off x="1" y="4174554"/>
            <a:ext cx="12191999" cy="1015663"/>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6000">
                <a:solidFill>
                  <a:schemeClr val="lt1"/>
                </a:solidFill>
                <a:latin typeface="Calibri"/>
                <a:ea typeface="Calibri"/>
                <a:cs typeface="Calibri"/>
                <a:sym typeface="Calibri"/>
              </a:rPr>
              <a:t>Merci pour votre attention</a:t>
            </a:r>
            <a:endParaRPr sz="6000">
              <a:solidFill>
                <a:schemeClr val="lt1"/>
              </a:solidFill>
              <a:latin typeface="Calibri"/>
              <a:ea typeface="Calibri"/>
              <a:cs typeface="Calibri"/>
              <a:sym typeface="Calibri"/>
            </a:endParaRPr>
          </a:p>
        </p:txBody>
      </p:sp>
      <p:sp>
        <p:nvSpPr>
          <p:cNvPr id="995" name="Google Shape;995;p85"/>
          <p:cNvSpPr txBox="1"/>
          <p:nvPr/>
        </p:nvSpPr>
        <p:spPr>
          <a:xfrm>
            <a:off x="76" y="5190235"/>
            <a:ext cx="12192000" cy="379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867">
                <a:solidFill>
                  <a:schemeClr val="lt1"/>
                </a:solidFill>
                <a:latin typeface="Calibri"/>
                <a:ea typeface="Calibri"/>
                <a:cs typeface="Calibri"/>
                <a:sym typeface="Calibri"/>
              </a:rPr>
              <a:t>SMART CITIES PROJECTS</a:t>
            </a:r>
            <a:endParaRPr sz="1867">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p:nvPr>
            <p:ph idx="2" type="pic"/>
          </p:nvPr>
        </p:nvSpPr>
        <p:spPr>
          <a:xfrm rot="-900013">
            <a:off x="1252289" y="1630210"/>
            <a:ext cx="1786164" cy="2758893"/>
          </a:xfrm>
          <a:prstGeom prst="rect">
            <a:avLst/>
          </a:prstGeom>
          <a:solidFill>
            <a:srgbClr val="F2F2F2"/>
          </a:solidFill>
          <a:ln>
            <a:noFill/>
          </a:ln>
        </p:spPr>
      </p:sp>
      <p:sp>
        <p:nvSpPr>
          <p:cNvPr id="204" name="Google Shape;204;p32"/>
          <p:cNvSpPr txBox="1"/>
          <p:nvPr>
            <p:ph type="title"/>
          </p:nvPr>
        </p:nvSpPr>
        <p:spPr>
          <a:xfrm>
            <a:off x="0" y="134928"/>
            <a:ext cx="12192000" cy="711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b="1" lang="en-US" sz="4000">
                <a:latin typeface="Calibri"/>
                <a:ea typeface="Calibri"/>
                <a:cs typeface="Calibri"/>
                <a:sym typeface="Calibri"/>
              </a:rPr>
              <a:t>Comment fonctionne une smart city ?</a:t>
            </a:r>
            <a:endParaRPr b="1" sz="4000"/>
          </a:p>
        </p:txBody>
      </p:sp>
      <p:sp>
        <p:nvSpPr>
          <p:cNvPr id="205" name="Google Shape;205;p32"/>
          <p:cNvSpPr/>
          <p:nvPr/>
        </p:nvSpPr>
        <p:spPr>
          <a:xfrm>
            <a:off x="3365098" y="5301208"/>
            <a:ext cx="8064900" cy="1224000"/>
          </a:xfrm>
          <a:prstGeom prst="rect">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206" name="Google Shape;206;p32"/>
          <p:cNvSpPr txBox="1"/>
          <p:nvPr/>
        </p:nvSpPr>
        <p:spPr>
          <a:xfrm>
            <a:off x="3763780" y="5620890"/>
            <a:ext cx="1152600" cy="5850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rPr>
              <a:t>90</a:t>
            </a:r>
            <a:r>
              <a:rPr b="1" lang="en-US" sz="3200">
                <a:solidFill>
                  <a:schemeClr val="lt1"/>
                </a:solidFill>
                <a:latin typeface="Arial"/>
                <a:ea typeface="Arial"/>
                <a:cs typeface="Arial"/>
                <a:sym typeface="Arial"/>
              </a:rPr>
              <a:t>%</a:t>
            </a:r>
            <a:endParaRPr b="1" sz="3200">
              <a:solidFill>
                <a:schemeClr val="lt1"/>
              </a:solidFill>
              <a:latin typeface="Arial"/>
              <a:ea typeface="Arial"/>
              <a:cs typeface="Arial"/>
              <a:sym typeface="Arial"/>
            </a:endParaRPr>
          </a:p>
        </p:txBody>
      </p:sp>
      <p:sp>
        <p:nvSpPr>
          <p:cNvPr id="207" name="Google Shape;207;p32"/>
          <p:cNvSpPr txBox="1"/>
          <p:nvPr/>
        </p:nvSpPr>
        <p:spPr>
          <a:xfrm>
            <a:off x="5168400" y="5405500"/>
            <a:ext cx="62616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chemeClr val="lt1"/>
                </a:solidFill>
              </a:rPr>
              <a:t>Des solutions SMART CITIES sont basés sur les technologies de IoT</a:t>
            </a:r>
            <a:endParaRPr sz="3000">
              <a:solidFill>
                <a:schemeClr val="lt1"/>
              </a:solidFill>
              <a:latin typeface="Arial"/>
              <a:ea typeface="Arial"/>
              <a:cs typeface="Arial"/>
              <a:sym typeface="Arial"/>
            </a:endParaRPr>
          </a:p>
        </p:txBody>
      </p:sp>
      <p:sp>
        <p:nvSpPr>
          <p:cNvPr id="208" name="Google Shape;208;p32"/>
          <p:cNvSpPr/>
          <p:nvPr/>
        </p:nvSpPr>
        <p:spPr>
          <a:xfrm>
            <a:off x="9019777" y="3828569"/>
            <a:ext cx="338689" cy="341518"/>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209" name="Google Shape;209;p32"/>
          <p:cNvSpPr/>
          <p:nvPr/>
        </p:nvSpPr>
        <p:spPr>
          <a:xfrm rot="3144837">
            <a:off x="2516177" y="2820477"/>
            <a:ext cx="1317057" cy="1118566"/>
          </a:xfrm>
          <a:custGeom>
            <a:rect b="b" l="l" r="r" t="t"/>
            <a:pathLst>
              <a:path extrusionOk="0" h="1118479" w="1316954">
                <a:moveTo>
                  <a:pt x="75030" y="75030"/>
                </a:moveTo>
                <a:cubicBezTo>
                  <a:pt x="121387" y="28673"/>
                  <a:pt x="185428" y="0"/>
                  <a:pt x="256167" y="0"/>
                </a:cubicBezTo>
                <a:cubicBezTo>
                  <a:pt x="397644" y="0"/>
                  <a:pt x="512334" y="114690"/>
                  <a:pt x="512334" y="256167"/>
                </a:cubicBezTo>
                <a:lnTo>
                  <a:pt x="512334" y="325549"/>
                </a:lnTo>
                <a:lnTo>
                  <a:pt x="573788" y="284115"/>
                </a:lnTo>
                <a:cubicBezTo>
                  <a:pt x="604436" y="271152"/>
                  <a:pt x="638131" y="263984"/>
                  <a:pt x="673500" y="263984"/>
                </a:cubicBezTo>
                <a:cubicBezTo>
                  <a:pt x="814977" y="263984"/>
                  <a:pt x="929667" y="378674"/>
                  <a:pt x="929667" y="520151"/>
                </a:cubicBezTo>
                <a:lnTo>
                  <a:pt x="929667" y="585238"/>
                </a:lnTo>
                <a:lnTo>
                  <a:pt x="979505" y="551637"/>
                </a:lnTo>
                <a:cubicBezTo>
                  <a:pt x="1008565" y="539345"/>
                  <a:pt x="1040516" y="532548"/>
                  <a:pt x="1074053" y="532548"/>
                </a:cubicBezTo>
                <a:cubicBezTo>
                  <a:pt x="1208204" y="532548"/>
                  <a:pt x="1316954" y="641298"/>
                  <a:pt x="1316954" y="775449"/>
                </a:cubicBezTo>
                <a:cubicBezTo>
                  <a:pt x="1316954" y="808825"/>
                  <a:pt x="1316953" y="842202"/>
                  <a:pt x="1316953" y="875578"/>
                </a:cubicBezTo>
                <a:cubicBezTo>
                  <a:pt x="1316953" y="1009729"/>
                  <a:pt x="1208203" y="1118479"/>
                  <a:pt x="1074052" y="1118479"/>
                </a:cubicBezTo>
                <a:lnTo>
                  <a:pt x="1074053" y="1118478"/>
                </a:lnTo>
                <a:cubicBezTo>
                  <a:pt x="956671" y="1118478"/>
                  <a:pt x="858737" y="1035217"/>
                  <a:pt x="836087" y="924530"/>
                </a:cubicBezTo>
                <a:lnTo>
                  <a:pt x="832547" y="889407"/>
                </a:lnTo>
                <a:lnTo>
                  <a:pt x="773212" y="929412"/>
                </a:lnTo>
                <a:cubicBezTo>
                  <a:pt x="742565" y="942375"/>
                  <a:pt x="708869" y="949543"/>
                  <a:pt x="673500" y="949543"/>
                </a:cubicBezTo>
                <a:cubicBezTo>
                  <a:pt x="532023" y="949543"/>
                  <a:pt x="417333" y="834853"/>
                  <a:pt x="417333" y="693376"/>
                </a:cubicBezTo>
                <a:lnTo>
                  <a:pt x="417333" y="623994"/>
                </a:lnTo>
                <a:lnTo>
                  <a:pt x="355879" y="665428"/>
                </a:lnTo>
                <a:cubicBezTo>
                  <a:pt x="325231" y="678391"/>
                  <a:pt x="291536" y="685559"/>
                  <a:pt x="256167" y="685559"/>
                </a:cubicBezTo>
                <a:cubicBezTo>
                  <a:pt x="114690" y="685559"/>
                  <a:pt x="0" y="570869"/>
                  <a:pt x="0" y="429392"/>
                </a:cubicBezTo>
                <a:lnTo>
                  <a:pt x="0" y="256167"/>
                </a:lnTo>
                <a:cubicBezTo>
                  <a:pt x="0" y="185429"/>
                  <a:pt x="28672" y="121387"/>
                  <a:pt x="75030" y="75030"/>
                </a:cubicBezTo>
                <a:close/>
              </a:path>
            </a:pathLst>
          </a:custGeom>
          <a:solidFill>
            <a:srgbClr val="F7DA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0" name="Google Shape;210;p32"/>
          <p:cNvSpPr txBox="1"/>
          <p:nvPr/>
        </p:nvSpPr>
        <p:spPr>
          <a:xfrm>
            <a:off x="5897550" y="1593963"/>
            <a:ext cx="3000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chemeClr val="lt1"/>
                </a:solidFill>
                <a:latin typeface="Calibri"/>
                <a:ea typeface="Calibri"/>
                <a:cs typeface="Calibri"/>
                <a:sym typeface="Calibri"/>
              </a:rPr>
              <a:t>collecte les données </a:t>
            </a:r>
            <a:endParaRPr b="1" sz="2100">
              <a:solidFill>
                <a:schemeClr val="lt1"/>
              </a:solidFill>
            </a:endParaRPr>
          </a:p>
        </p:txBody>
      </p:sp>
      <p:sp>
        <p:nvSpPr>
          <p:cNvPr id="211" name="Google Shape;211;p32"/>
          <p:cNvSpPr txBox="1"/>
          <p:nvPr/>
        </p:nvSpPr>
        <p:spPr>
          <a:xfrm>
            <a:off x="5755325" y="2307550"/>
            <a:ext cx="24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1"/>
                </a:solidFill>
                <a:latin typeface="Calibri"/>
                <a:ea typeface="Calibri"/>
                <a:cs typeface="Calibri"/>
                <a:sym typeface="Calibri"/>
              </a:rPr>
              <a:t> analyse les données</a:t>
            </a:r>
            <a:endParaRPr b="1" sz="2000">
              <a:solidFill>
                <a:schemeClr val="lt1"/>
              </a:solidFill>
            </a:endParaRPr>
          </a:p>
        </p:txBody>
      </p:sp>
      <p:sp>
        <p:nvSpPr>
          <p:cNvPr id="212" name="Google Shape;212;p32"/>
          <p:cNvSpPr txBox="1"/>
          <p:nvPr/>
        </p:nvSpPr>
        <p:spPr>
          <a:xfrm>
            <a:off x="3763775" y="3099350"/>
            <a:ext cx="5594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1"/>
                </a:solidFill>
                <a:latin typeface="Calibri"/>
                <a:ea typeface="Calibri"/>
                <a:cs typeface="Calibri"/>
                <a:sym typeface="Calibri"/>
              </a:rPr>
              <a:t>communique les informations aux décisionnaires</a:t>
            </a:r>
            <a:endParaRPr b="1" sz="2000">
              <a:solidFill>
                <a:schemeClr val="lt1"/>
              </a:solidFill>
            </a:endParaRPr>
          </a:p>
        </p:txBody>
      </p:sp>
      <p:sp>
        <p:nvSpPr>
          <p:cNvPr id="213" name="Google Shape;213;p32"/>
          <p:cNvSpPr txBox="1"/>
          <p:nvPr/>
        </p:nvSpPr>
        <p:spPr>
          <a:xfrm>
            <a:off x="5168400" y="3753025"/>
            <a:ext cx="283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1"/>
                </a:solidFill>
                <a:latin typeface="Calibri"/>
                <a:ea typeface="Calibri"/>
                <a:cs typeface="Calibri"/>
                <a:sym typeface="Calibri"/>
              </a:rPr>
              <a:t>met en place des actions </a:t>
            </a:r>
            <a:endParaRPr b="1" sz="2000">
              <a:solidFill>
                <a:schemeClr val="lt1"/>
              </a:solidFill>
            </a:endParaRPr>
          </a:p>
        </p:txBody>
      </p:sp>
      <p:pic>
        <p:nvPicPr>
          <p:cNvPr id="214" name="Google Shape;214;p32"/>
          <p:cNvPicPr preferRelativeResize="0"/>
          <p:nvPr/>
        </p:nvPicPr>
        <p:blipFill>
          <a:blip r:embed="rId3">
            <a:alphaModFix/>
          </a:blip>
          <a:stretch>
            <a:fillRect/>
          </a:stretch>
        </p:blipFill>
        <p:spPr>
          <a:xfrm>
            <a:off x="10124200" y="2299917"/>
            <a:ext cx="507875" cy="507875"/>
          </a:xfrm>
          <a:prstGeom prst="rect">
            <a:avLst/>
          </a:prstGeom>
          <a:noFill/>
          <a:ln>
            <a:noFill/>
          </a:ln>
        </p:spPr>
      </p:pic>
      <p:pic>
        <p:nvPicPr>
          <p:cNvPr id="215" name="Google Shape;215;p32"/>
          <p:cNvPicPr preferRelativeResize="0"/>
          <p:nvPr/>
        </p:nvPicPr>
        <p:blipFill>
          <a:blip r:embed="rId4">
            <a:alphaModFix/>
          </a:blip>
          <a:stretch>
            <a:fillRect/>
          </a:stretch>
        </p:blipFill>
        <p:spPr>
          <a:xfrm>
            <a:off x="10844998" y="1555423"/>
            <a:ext cx="585000" cy="585000"/>
          </a:xfrm>
          <a:prstGeom prst="rect">
            <a:avLst/>
          </a:prstGeom>
          <a:noFill/>
          <a:ln>
            <a:noFill/>
          </a:ln>
        </p:spPr>
      </p:pic>
      <p:pic>
        <p:nvPicPr>
          <p:cNvPr id="216" name="Google Shape;216;p32"/>
          <p:cNvPicPr preferRelativeResize="0"/>
          <p:nvPr/>
        </p:nvPicPr>
        <p:blipFill>
          <a:blip r:embed="rId5">
            <a:alphaModFix/>
          </a:blip>
          <a:stretch>
            <a:fillRect/>
          </a:stretch>
        </p:blipFill>
        <p:spPr>
          <a:xfrm>
            <a:off x="9616318" y="3091706"/>
            <a:ext cx="507875" cy="507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None/>
            </a:pPr>
            <a:r>
              <a:rPr b="1" lang="en-US" sz="3500">
                <a:solidFill>
                  <a:schemeClr val="dk1"/>
                </a:solidFill>
                <a:latin typeface="Calibri"/>
                <a:ea typeface="Calibri"/>
                <a:cs typeface="Calibri"/>
                <a:sym typeface="Calibri"/>
              </a:rPr>
              <a:t>À quels enjeux répond une smart city ?</a:t>
            </a:r>
            <a:endParaRPr b="1" sz="3500"/>
          </a:p>
        </p:txBody>
      </p:sp>
      <p:grpSp>
        <p:nvGrpSpPr>
          <p:cNvPr id="222" name="Google Shape;222;p33"/>
          <p:cNvGrpSpPr/>
          <p:nvPr/>
        </p:nvGrpSpPr>
        <p:grpSpPr>
          <a:xfrm>
            <a:off x="4432655" y="1900761"/>
            <a:ext cx="3917201" cy="3921189"/>
            <a:chOff x="2599015" y="1672344"/>
            <a:chExt cx="3917201" cy="3921189"/>
          </a:xfrm>
        </p:grpSpPr>
        <p:grpSp>
          <p:nvGrpSpPr>
            <p:cNvPr id="223" name="Google Shape;223;p33"/>
            <p:cNvGrpSpPr/>
            <p:nvPr/>
          </p:nvGrpSpPr>
          <p:grpSpPr>
            <a:xfrm>
              <a:off x="3873392" y="1672344"/>
              <a:ext cx="1368447" cy="3921189"/>
              <a:chOff x="3887776" y="1781204"/>
              <a:chExt cx="1368447" cy="3921189"/>
            </a:xfrm>
          </p:grpSpPr>
          <p:sp>
            <p:nvSpPr>
              <p:cNvPr id="224" name="Google Shape;224;p33"/>
              <p:cNvSpPr/>
              <p:nvPr/>
            </p:nvSpPr>
            <p:spPr>
              <a:xfrm>
                <a:off x="3887923" y="1781204"/>
                <a:ext cx="1368300" cy="1368300"/>
              </a:xfrm>
              <a:prstGeom prst="up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chemeClr val="lt1"/>
                  </a:solidFill>
                </a:endParaRPr>
              </a:p>
            </p:txBody>
          </p:sp>
          <p:sp>
            <p:nvSpPr>
              <p:cNvPr id="225" name="Google Shape;225;p33"/>
              <p:cNvSpPr/>
              <p:nvPr/>
            </p:nvSpPr>
            <p:spPr>
              <a:xfrm rot="10800000">
                <a:off x="3887776" y="4334093"/>
                <a:ext cx="1368300" cy="1368300"/>
              </a:xfrm>
              <a:prstGeom prst="upArrow">
                <a:avLst>
                  <a:gd fmla="val 50000" name="adj1"/>
                  <a:gd fmla="val 500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chemeClr val="lt1"/>
                  </a:solidFill>
                </a:endParaRPr>
              </a:p>
            </p:txBody>
          </p:sp>
        </p:grpSp>
        <p:grpSp>
          <p:nvGrpSpPr>
            <p:cNvPr id="226" name="Google Shape;226;p33"/>
            <p:cNvGrpSpPr/>
            <p:nvPr/>
          </p:nvGrpSpPr>
          <p:grpSpPr>
            <a:xfrm>
              <a:off x="2599015" y="2941174"/>
              <a:ext cx="3917201" cy="1368448"/>
              <a:chOff x="2527007" y="3212828"/>
              <a:chExt cx="3917201" cy="1368448"/>
            </a:xfrm>
          </p:grpSpPr>
          <p:sp>
            <p:nvSpPr>
              <p:cNvPr id="227" name="Google Shape;227;p33"/>
              <p:cNvSpPr/>
              <p:nvPr/>
            </p:nvSpPr>
            <p:spPr>
              <a:xfrm rot="5400000">
                <a:off x="5075908" y="3212976"/>
                <a:ext cx="1368300" cy="1368300"/>
              </a:xfrm>
              <a:prstGeom prst="upArrow">
                <a:avLst>
                  <a:gd fmla="val 50000" name="adj1"/>
                  <a:gd fmla="val 50000"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chemeClr val="lt1"/>
                  </a:solidFill>
                </a:endParaRPr>
              </a:p>
            </p:txBody>
          </p:sp>
          <p:sp>
            <p:nvSpPr>
              <p:cNvPr id="228" name="Google Shape;228;p33"/>
              <p:cNvSpPr/>
              <p:nvPr/>
            </p:nvSpPr>
            <p:spPr>
              <a:xfrm rot="-5400000">
                <a:off x="2527007" y="3212828"/>
                <a:ext cx="1368300" cy="1368300"/>
              </a:xfrm>
              <a:prstGeom prst="up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chemeClr val="lt1"/>
                  </a:solidFill>
                </a:endParaRPr>
              </a:p>
            </p:txBody>
          </p:sp>
        </p:grpSp>
      </p:grpSp>
      <p:sp>
        <p:nvSpPr>
          <p:cNvPr id="229" name="Google Shape;229;p33"/>
          <p:cNvSpPr/>
          <p:nvPr/>
        </p:nvSpPr>
        <p:spPr>
          <a:xfrm>
            <a:off x="5887197" y="3357297"/>
            <a:ext cx="1008000" cy="1008000"/>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chemeClr val="lt1"/>
              </a:solidFill>
            </a:endParaRPr>
          </a:p>
        </p:txBody>
      </p:sp>
      <p:sp>
        <p:nvSpPr>
          <p:cNvPr id="230" name="Google Shape;230;p33"/>
          <p:cNvSpPr txBox="1"/>
          <p:nvPr/>
        </p:nvSpPr>
        <p:spPr>
          <a:xfrm>
            <a:off x="6107852" y="2305171"/>
            <a:ext cx="566700" cy="307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000">
                <a:solidFill>
                  <a:schemeClr val="lt1"/>
                </a:solidFill>
              </a:rPr>
              <a:t>1</a:t>
            </a:r>
            <a:endParaRPr b="1" sz="2000">
              <a:solidFill>
                <a:schemeClr val="lt1"/>
              </a:solidFill>
              <a:latin typeface="Arial"/>
              <a:ea typeface="Arial"/>
              <a:cs typeface="Arial"/>
              <a:sym typeface="Arial"/>
            </a:endParaRPr>
          </a:p>
        </p:txBody>
      </p:sp>
      <p:sp>
        <p:nvSpPr>
          <p:cNvPr id="231" name="Google Shape;231;p33"/>
          <p:cNvSpPr txBox="1"/>
          <p:nvPr/>
        </p:nvSpPr>
        <p:spPr>
          <a:xfrm>
            <a:off x="7423012" y="3607592"/>
            <a:ext cx="566700" cy="307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000">
                <a:solidFill>
                  <a:schemeClr val="lt1"/>
                </a:solidFill>
              </a:rPr>
              <a:t>4</a:t>
            </a:r>
            <a:endParaRPr b="1" sz="2000">
              <a:solidFill>
                <a:schemeClr val="lt1"/>
              </a:solidFill>
              <a:latin typeface="Arial"/>
              <a:ea typeface="Arial"/>
              <a:cs typeface="Arial"/>
              <a:sym typeface="Arial"/>
            </a:endParaRPr>
          </a:p>
        </p:txBody>
      </p:sp>
      <p:sp>
        <p:nvSpPr>
          <p:cNvPr id="232" name="Google Shape;232;p33"/>
          <p:cNvSpPr txBox="1"/>
          <p:nvPr/>
        </p:nvSpPr>
        <p:spPr>
          <a:xfrm>
            <a:off x="6122238" y="4936809"/>
            <a:ext cx="566700" cy="307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000">
                <a:solidFill>
                  <a:schemeClr val="lt1"/>
                </a:solidFill>
              </a:rPr>
              <a:t>3</a:t>
            </a:r>
            <a:endParaRPr b="1" sz="2000">
              <a:solidFill>
                <a:schemeClr val="lt1"/>
              </a:solidFill>
              <a:latin typeface="Arial"/>
              <a:ea typeface="Arial"/>
              <a:cs typeface="Arial"/>
              <a:sym typeface="Arial"/>
            </a:endParaRPr>
          </a:p>
        </p:txBody>
      </p:sp>
      <p:sp>
        <p:nvSpPr>
          <p:cNvPr id="233" name="Google Shape;233;p33"/>
          <p:cNvSpPr txBox="1"/>
          <p:nvPr/>
        </p:nvSpPr>
        <p:spPr>
          <a:xfrm>
            <a:off x="4821462" y="3607591"/>
            <a:ext cx="566700" cy="307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000">
                <a:solidFill>
                  <a:schemeClr val="lt1"/>
                </a:solidFill>
              </a:rPr>
              <a:t>2</a:t>
            </a:r>
            <a:endParaRPr b="1" sz="2000">
              <a:solidFill>
                <a:schemeClr val="lt1"/>
              </a:solidFill>
              <a:latin typeface="Arial"/>
              <a:ea typeface="Arial"/>
              <a:cs typeface="Arial"/>
              <a:sym typeface="Arial"/>
            </a:endParaRPr>
          </a:p>
        </p:txBody>
      </p:sp>
      <p:sp>
        <p:nvSpPr>
          <p:cNvPr id="234" name="Google Shape;234;p33"/>
          <p:cNvSpPr txBox="1"/>
          <p:nvPr/>
        </p:nvSpPr>
        <p:spPr>
          <a:xfrm>
            <a:off x="4127212" y="5816100"/>
            <a:ext cx="4334100" cy="708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2000">
                <a:solidFill>
                  <a:schemeClr val="dk1"/>
                </a:solidFill>
                <a:latin typeface="Calibri"/>
                <a:ea typeface="Calibri"/>
                <a:cs typeface="Calibri"/>
                <a:sym typeface="Calibri"/>
              </a:rPr>
              <a:t>Politique (pertinences des politiques)</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000">
              <a:solidFill>
                <a:srgbClr val="3F3F3F"/>
              </a:solidFill>
            </a:endParaRPr>
          </a:p>
        </p:txBody>
      </p:sp>
      <p:sp>
        <p:nvSpPr>
          <p:cNvPr id="235" name="Google Shape;235;p33"/>
          <p:cNvSpPr txBox="1"/>
          <p:nvPr/>
        </p:nvSpPr>
        <p:spPr>
          <a:xfrm>
            <a:off x="8533773" y="3633158"/>
            <a:ext cx="3320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US" sz="2000">
                <a:solidFill>
                  <a:schemeClr val="dk1"/>
                </a:solidFill>
                <a:latin typeface="Calibri"/>
                <a:ea typeface="Calibri"/>
                <a:cs typeface="Calibri"/>
                <a:sym typeface="Calibri"/>
              </a:rPr>
              <a:t>Investissements (ROI)</a:t>
            </a:r>
            <a:endParaRPr b="1" sz="2000">
              <a:solidFill>
                <a:srgbClr val="3F3F3F"/>
              </a:solidFill>
            </a:endParaRPr>
          </a:p>
        </p:txBody>
      </p:sp>
      <p:sp>
        <p:nvSpPr>
          <p:cNvPr id="236" name="Google Shape;236;p33"/>
          <p:cNvSpPr txBox="1"/>
          <p:nvPr/>
        </p:nvSpPr>
        <p:spPr>
          <a:xfrm>
            <a:off x="4312188" y="1306700"/>
            <a:ext cx="41580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2000">
                <a:solidFill>
                  <a:schemeClr val="dk1"/>
                </a:solidFill>
                <a:latin typeface="Calibri"/>
                <a:ea typeface="Calibri"/>
                <a:cs typeface="Calibri"/>
                <a:sym typeface="Calibri"/>
              </a:rPr>
              <a:t>Environnemental (cadre de vie)</a:t>
            </a:r>
            <a:endParaRPr b="1" sz="2000">
              <a:solidFill>
                <a:srgbClr val="3F3F3F"/>
              </a:solidFill>
            </a:endParaRPr>
          </a:p>
        </p:txBody>
      </p:sp>
      <p:sp>
        <p:nvSpPr>
          <p:cNvPr id="237" name="Google Shape;237;p33"/>
          <p:cNvSpPr txBox="1"/>
          <p:nvPr/>
        </p:nvSpPr>
        <p:spPr>
          <a:xfrm>
            <a:off x="366290" y="3633150"/>
            <a:ext cx="39171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2000">
                <a:solidFill>
                  <a:schemeClr val="dk1"/>
                </a:solidFill>
                <a:latin typeface="Calibri"/>
                <a:ea typeface="Calibri"/>
                <a:cs typeface="Calibri"/>
                <a:sym typeface="Calibri"/>
              </a:rPr>
              <a:t>Citoyen (« bien-vivre ensemble »)</a:t>
            </a:r>
            <a:endParaRPr b="1" sz="2000">
              <a:solidFill>
                <a:srgbClr val="3F3F3F"/>
              </a:solidFill>
            </a:endParaRPr>
          </a:p>
        </p:txBody>
      </p:sp>
      <p:sp>
        <p:nvSpPr>
          <p:cNvPr id="238" name="Google Shape;238;p33"/>
          <p:cNvSpPr/>
          <p:nvPr/>
        </p:nvSpPr>
        <p:spPr>
          <a:xfrm>
            <a:off x="6028432" y="3675756"/>
            <a:ext cx="768377" cy="357299"/>
          </a:xfrm>
          <a:custGeom>
            <a:rect b="b" l="l" r="r" t="t"/>
            <a:pathLst>
              <a:path extrusionOk="0" h="866179" w="1862733">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5400"/>
              <a:buNone/>
            </a:pPr>
            <a:r>
              <a:rPr lang="en-US" sz="4200"/>
              <a:t>Les six critères principaux de la Ville intelligente</a:t>
            </a:r>
            <a:endParaRPr sz="4200"/>
          </a:p>
        </p:txBody>
      </p:sp>
      <p:pic>
        <p:nvPicPr>
          <p:cNvPr id="244" name="Google Shape;244;p34"/>
          <p:cNvPicPr preferRelativeResize="0"/>
          <p:nvPr/>
        </p:nvPicPr>
        <p:blipFill>
          <a:blip r:embed="rId3">
            <a:alphaModFix/>
          </a:blip>
          <a:stretch>
            <a:fillRect/>
          </a:stretch>
        </p:blipFill>
        <p:spPr>
          <a:xfrm>
            <a:off x="2575550" y="1450075"/>
            <a:ext cx="7952025" cy="5337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cxnSp>
        <p:nvCxnSpPr>
          <p:cNvPr id="249" name="Google Shape;249;p35"/>
          <p:cNvCxnSpPr/>
          <p:nvPr/>
        </p:nvCxnSpPr>
        <p:spPr>
          <a:xfrm flipH="1" rot="10800000">
            <a:off x="8187602" y="2097834"/>
            <a:ext cx="3398100" cy="17100"/>
          </a:xfrm>
          <a:prstGeom prst="straightConnector1">
            <a:avLst/>
          </a:prstGeom>
          <a:noFill/>
          <a:ln cap="rnd" cmpd="sng" w="22225">
            <a:solidFill>
              <a:schemeClr val="lt1"/>
            </a:solidFill>
            <a:prstDash val="dash"/>
            <a:miter lim="800000"/>
            <a:headEnd len="sm" w="sm" type="none"/>
            <a:tailEnd len="sm" w="sm" type="none"/>
          </a:ln>
        </p:spPr>
      </p:cxnSp>
      <p:sp>
        <p:nvSpPr>
          <p:cNvPr id="250" name="Google Shape;250;p35"/>
          <p:cNvSpPr txBox="1"/>
          <p:nvPr/>
        </p:nvSpPr>
        <p:spPr>
          <a:xfrm>
            <a:off x="7198925" y="80725"/>
            <a:ext cx="45204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400">
                <a:solidFill>
                  <a:schemeClr val="lt1"/>
                </a:solidFill>
              </a:rPr>
              <a:t>Projet Commercial</a:t>
            </a:r>
            <a:endParaRPr/>
          </a:p>
        </p:txBody>
      </p:sp>
      <p:sp>
        <p:nvSpPr>
          <p:cNvPr id="251" name="Google Shape;251;p35"/>
          <p:cNvSpPr txBox="1"/>
          <p:nvPr/>
        </p:nvSpPr>
        <p:spPr>
          <a:xfrm>
            <a:off x="-565050" y="4181275"/>
            <a:ext cx="13577100" cy="754200"/>
          </a:xfrm>
          <a:prstGeom prst="rect">
            <a:avLst/>
          </a:prstGeom>
          <a:noFill/>
          <a:ln>
            <a:noFill/>
          </a:ln>
        </p:spPr>
        <p:txBody>
          <a:bodyPr anchorCtr="0" anchor="t" bIns="91425" lIns="91425" spcFirstLastPara="1" rIns="91425" wrap="square" tIns="91425">
            <a:spAutoFit/>
          </a:bodyPr>
          <a:lstStyle/>
          <a:p>
            <a:pPr indent="0" lvl="0" marL="0" rtl="0" algn="ctr">
              <a:lnSpc>
                <a:spcPct val="79411"/>
              </a:lnSpc>
              <a:spcBef>
                <a:spcPts val="0"/>
              </a:spcBef>
              <a:spcAft>
                <a:spcPts val="600"/>
              </a:spcAft>
              <a:buNone/>
            </a:pPr>
            <a:r>
              <a:rPr b="1" lang="en-US" sz="3700">
                <a:solidFill>
                  <a:srgbClr val="FFFFFF"/>
                </a:solidFill>
              </a:rPr>
              <a:t>Smart City Dortmund | 30.000 réverbères intelligents</a:t>
            </a:r>
            <a:endParaRPr b="1" sz="37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ection Break Slide Master">
  <a:themeElements>
    <a:clrScheme name="ALLPPT-COLOR 01">
      <a:dk1>
        <a:srgbClr val="000000"/>
      </a:dk1>
      <a:lt1>
        <a:srgbClr val="FFFFFF"/>
      </a:lt1>
      <a:dk2>
        <a:srgbClr val="44546A"/>
      </a:dk2>
      <a:lt2>
        <a:srgbClr val="E7E6E6"/>
      </a:lt2>
      <a:accent1>
        <a:srgbClr val="8AC7D3"/>
      </a:accent1>
      <a:accent2>
        <a:srgbClr val="307689"/>
      </a:accent2>
      <a:accent3>
        <a:srgbClr val="F7C76A"/>
      </a:accent3>
      <a:accent4>
        <a:srgbClr val="E93A0F"/>
      </a:accent4>
      <a:accent5>
        <a:srgbClr val="C1C3C4"/>
      </a:accent5>
      <a:accent6>
        <a:srgbClr val="506272"/>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ver and End Slide Master">
  <a:themeElements>
    <a:clrScheme name="ALLPPT COLOR - 104">
      <a:dk1>
        <a:srgbClr val="000000"/>
      </a:dk1>
      <a:lt1>
        <a:srgbClr val="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ntents Slide Master">
  <a:themeElements>
    <a:clrScheme name="ALLPPT COLOR - 104">
      <a:dk1>
        <a:srgbClr val="000000"/>
      </a:dk1>
      <a:lt1>
        <a:srgbClr val="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